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73" r:id="rId4"/>
    <p:sldId id="274" r:id="rId5"/>
    <p:sldId id="275" r:id="rId6"/>
    <p:sldId id="297" r:id="rId7"/>
    <p:sldId id="276" r:id="rId8"/>
    <p:sldId id="296" r:id="rId9"/>
    <p:sldId id="277" r:id="rId10"/>
    <p:sldId id="291" r:id="rId11"/>
    <p:sldId id="294" r:id="rId12"/>
    <p:sldId id="292" r:id="rId13"/>
    <p:sldId id="289" r:id="rId14"/>
    <p:sldId id="311" r:id="rId15"/>
    <p:sldId id="272" r:id="rId16"/>
    <p:sldId id="299" r:id="rId17"/>
    <p:sldId id="300" r:id="rId18"/>
    <p:sldId id="301" r:id="rId19"/>
    <p:sldId id="302" r:id="rId20"/>
    <p:sldId id="303" r:id="rId21"/>
    <p:sldId id="304" r:id="rId22"/>
    <p:sldId id="306" r:id="rId23"/>
    <p:sldId id="309" r:id="rId24"/>
    <p:sldId id="310" r:id="rId25"/>
    <p:sldId id="312" r:id="rId26"/>
  </p:sldIdLst>
  <p:sldSz cx="10693400" cy="7556500"/>
  <p:notesSz cx="9926638" cy="67976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chim Gerde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49"/>
  </p:normalViewPr>
  <p:slideViewPr>
    <p:cSldViewPr>
      <p:cViewPr>
        <p:scale>
          <a:sx n="130" d="100"/>
          <a:sy n="130" d="100"/>
        </p:scale>
        <p:origin x="488" y="-8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artel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Ripartizione</a:t>
            </a:r>
            <a:r>
              <a:rPr lang="it-IT" baseline="0" dirty="0"/>
              <a:t> spese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0D-7F4E-9023-14868DEFDF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0D-7F4E-9023-14868DEFDF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0D-7F4E-9023-14868DEFDF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0D-7F4E-9023-14868DEFDFB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D0D-7F4E-9023-14868DEFDFB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D0D-7F4E-9023-14868DEFDFB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D0D-7F4E-9023-14868DEFDFB9}"/>
              </c:ext>
            </c:extLst>
          </c:dPt>
          <c:dLbls>
            <c:dLbl>
              <c:idx val="0"/>
              <c:layout>
                <c:manualLayout>
                  <c:x val="-2.0235955888578443E-2"/>
                  <c:y val="1.5658304339864492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CONSULENZE ; </a:t>
                    </a:r>
                    <a:fld id="{7B478EA7-84D9-BA4B-8DEB-E816A02E6F27}" type="VALUE">
                      <a:rPr lang="en-US" baseline="0" dirty="0"/>
                      <a:pPr/>
                      <a:t>[VALORE]</a:t>
                    </a:fld>
                    <a:r>
                      <a:rPr lang="en-US" baseline="0" dirty="0"/>
                      <a:t>; </a:t>
                    </a:r>
                    <a:fld id="{E7682943-C3A0-B34F-92B9-9BFDBD3BB982}" type="PERCENTAGE">
                      <a:rPr lang="en-US" baseline="0" dirty="0"/>
                      <a:pPr/>
                      <a:t>[PERCENTUALE]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D0D-7F4E-9023-14868DEFDFB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IDV; </a:t>
                    </a:r>
                    <a:fld id="{81D7146B-0FEC-194B-A403-C9741BE48130}" type="VALUE">
                      <a:rPr lang="en-US" baseline="0"/>
                      <a:pPr/>
                      <a:t>[VALORE]</a:t>
                    </a:fld>
                    <a:r>
                      <a:rPr lang="en-US" baseline="0"/>
                      <a:t>; </a:t>
                    </a:r>
                    <a:fld id="{0C58A29D-62E9-9643-8123-FB1B12CA8B1F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D0D-7F4E-9023-14868DEFDFB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aseline="0"/>
                      <a:t>IMPOSTE BOLLI; </a:t>
                    </a:r>
                    <a:fld id="{75EE6496-99FB-E845-8870-B98826A5D6F4}" type="VALUE">
                      <a:rPr lang="en-US" baseline="0"/>
                      <a:pPr/>
                      <a:t>[VALORE]</a:t>
                    </a:fld>
                    <a:r>
                      <a:rPr lang="en-US" baseline="0"/>
                      <a:t>; </a:t>
                    </a:r>
                    <a:fld id="{03FC269D-2FAF-6149-AA74-8BE35DCA49B7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D0D-7F4E-9023-14868DEFDFB9}"/>
                </c:ext>
              </c:extLst>
            </c:dLbl>
            <c:dLbl>
              <c:idx val="3"/>
              <c:layout>
                <c:manualLayout>
                  <c:x val="-2.2160298594854022E-2"/>
                  <c:y val="8.0429195055281306E-3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BORSE AIG; </a:t>
                    </a:r>
                    <a:fld id="{995D35C8-9079-224B-B66C-6B4E2B25E181}" type="VALUE">
                      <a:rPr lang="en-US" baseline="0"/>
                      <a:pPr/>
                      <a:t>[VALORE]</a:t>
                    </a:fld>
                    <a:r>
                      <a:rPr lang="en-US" baseline="0" dirty="0"/>
                      <a:t>; </a:t>
                    </a:r>
                    <a:fld id="{B556765F-F32B-B14E-A8ED-964F9BA30FDB}" type="PERCENTAGE">
                      <a:rPr lang="en-US" baseline="0"/>
                      <a:pPr/>
                      <a:t>[PERCENTUALE]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D0D-7F4E-9023-14868DEFDFB9}"/>
                </c:ext>
              </c:extLst>
            </c:dLbl>
            <c:dLbl>
              <c:idx val="4"/>
              <c:layout>
                <c:manualLayout>
                  <c:x val="1.876230537148563E-2"/>
                  <c:y val="-6.4823140630737214E-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PUBBLICAZIONI; </a:t>
                    </a:r>
                    <a:fld id="{7B41A5EB-807B-9C4B-9E87-758585B3D5A3}" type="VALUE">
                      <a:rPr lang="en-US" baseline="0"/>
                      <a:pPr/>
                      <a:t>[VALORE]</a:t>
                    </a:fld>
                    <a:r>
                      <a:rPr lang="en-US" baseline="0"/>
                      <a:t>; </a:t>
                    </a:r>
                    <a:fld id="{DADD4917-CE8C-7A4D-A9B9-6E7F22419F9D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D0D-7F4E-9023-14868DEFDFB9}"/>
                </c:ext>
              </c:extLst>
            </c:dLbl>
            <c:dLbl>
              <c:idx val="5"/>
              <c:layout>
                <c:manualLayout>
                  <c:x val="1.3485292685532503E-2"/>
                  <c:y val="-3.4416384480437358E-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CONVEGNO 23; </a:t>
                    </a:r>
                    <a:fld id="{12C9DBE6-997B-8C4C-B804-E75C735874EE}" type="VALUE">
                      <a:rPr lang="en-US" baseline="0"/>
                      <a:pPr/>
                      <a:t>[VALORE]</a:t>
                    </a:fld>
                    <a:r>
                      <a:rPr lang="en-US" baseline="0"/>
                      <a:t>; </a:t>
                    </a:r>
                    <a:fld id="{584FDC21-39CD-234B-9105-CF0DB9DF6F30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D0D-7F4E-9023-14868DEFDFB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baseline="0"/>
                      <a:t>ALTRO; </a:t>
                    </a:r>
                    <a:fld id="{31CA9456-FCC5-CD42-A87A-F32A17DDACAC}" type="VALUE">
                      <a:rPr lang="en-US" baseline="0"/>
                      <a:pPr/>
                      <a:t>[VALORE]</a:t>
                    </a:fld>
                    <a:r>
                      <a:rPr lang="en-US" baseline="0"/>
                      <a:t>; </a:t>
                    </a:r>
                    <a:fld id="{1B387002-88E1-B04B-93D5-481593830064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BD0D-7F4E-9023-14868DEFDF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1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Foglio1!$B$1:$B$7</c:f>
              <c:numCache>
                <c:formatCode>General</c:formatCode>
                <c:ptCount val="7"/>
                <c:pt idx="0">
                  <c:v>1909.16</c:v>
                </c:pt>
                <c:pt idx="1">
                  <c:v>300</c:v>
                </c:pt>
                <c:pt idx="2">
                  <c:v>252</c:v>
                </c:pt>
                <c:pt idx="3">
                  <c:v>1193</c:v>
                </c:pt>
                <c:pt idx="4">
                  <c:v>6075</c:v>
                </c:pt>
                <c:pt idx="5">
                  <c:v>11814</c:v>
                </c:pt>
                <c:pt idx="6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0D-7F4E-9023-14868DEFDF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Ripartizione</a:t>
            </a:r>
            <a:r>
              <a:rPr lang="it-IT" baseline="0"/>
              <a:t> spese per obiettivi</a:t>
            </a:r>
            <a:endParaRPr lang="it-IT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3B-DF44-A69B-1AE090695F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3B-DF44-A69B-1AE090695F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3B-DF44-A69B-1AE090695F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73B-DF44-A69B-1AE090695FF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3B-DF44-A69B-1AE090695FF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0B7D524-B93B-9E45-B62B-B1A42E733689}" type="CATEGORYNAME">
                      <a:rPr lang="en-US"/>
                      <a:pPr/>
                      <a:t>[NOME CATEGORIA]</a:t>
                    </a:fld>
                    <a:r>
                      <a:rPr lang="en-US"/>
                      <a:t>. CONSULENZE</a:t>
                    </a:r>
                    <a:r>
                      <a:rPr lang="en-US" baseline="0"/>
                      <a:t>
</a:t>
                    </a:r>
                    <a:fld id="{E501EA8A-884D-0044-BE48-C0DCE2C35474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906235293291284"/>
                      <c:h val="6.540559861923873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73B-DF44-A69B-1AE090695FF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755FF08-44A6-794C-A7A3-1A8C07D73F96}" type="CATEGORYNAME">
                      <a:rPr lang="en-US"/>
                      <a:pPr/>
                      <a:t>[NOME CATEGORIA]</a:t>
                    </a:fld>
                    <a:r>
                      <a:rPr lang="en-US"/>
                      <a:t>. IDV</a:t>
                    </a:r>
                    <a:r>
                      <a:rPr lang="en-US" baseline="0"/>
                      <a:t>
</a:t>
                    </a:r>
                    <a:fld id="{F81050BA-391C-4348-A650-0DFA83AFCCA0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4265946462311"/>
                      <c:h val="6.540559861923873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73B-DF44-A69B-1AE090695FF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106B557-02FC-2F43-A379-864545E66E1A}" type="CATEGORYNAME">
                      <a:rPr lang="en-US"/>
                      <a:pPr/>
                      <a:t>[NOME CATEGORIA]</a:t>
                    </a:fld>
                    <a:r>
                      <a:rPr lang="en-US"/>
                      <a:t>. IMPOSTE E BOLLI</a:t>
                    </a:r>
                    <a:r>
                      <a:rPr lang="en-US" baseline="0"/>
                      <a:t>
</a:t>
                    </a:r>
                    <a:fld id="{8A64125D-23D7-7E4F-B242-E18D16406C5C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371090210512268"/>
                      <c:h val="6.540559861923873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73B-DF44-A69B-1AE090695FF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671A3F0-479F-8E4E-97AF-9047C5E2B729}" type="CATEGORYNAME">
                      <a:rPr lang="en-US"/>
                      <a:pPr/>
                      <a:t>[NOME CATEGORIA]</a:t>
                    </a:fld>
                    <a:r>
                      <a:rPr lang="en-US"/>
                      <a:t>. ALTRO</a:t>
                    </a:r>
                    <a:r>
                      <a:rPr lang="en-US" baseline="0"/>
                      <a:t>
</a:t>
                    </a:r>
                    <a:fld id="{4D436D78-22D9-0245-81BA-836BACE722E8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7332036216258"/>
                      <c:h val="6.540559861923873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73B-DF44-A69B-1AE090695FFC}"/>
                </c:ext>
              </c:extLst>
            </c:dLbl>
            <c:dLbl>
              <c:idx val="4"/>
              <c:layout>
                <c:manualLayout>
                  <c:x val="8.2961641391614632E-2"/>
                  <c:y val="7.7821011673151752E-3"/>
                </c:manualLayout>
              </c:layout>
              <c:tx>
                <c:rich>
                  <a:bodyPr/>
                  <a:lstStyle/>
                  <a:p>
                    <a:fld id="{87A59C80-DE3F-054A-A90E-57ED8E011EE9}" type="CATEGORYNAME">
                      <a:rPr lang="en-US"/>
                      <a:pPr/>
                      <a:t>[NOME CATEGORIA]</a:t>
                    </a:fld>
                    <a:r>
                      <a:rPr lang="en-US"/>
                      <a:t>.</a:t>
                    </a:r>
                    <a:r>
                      <a:rPr lang="en-US" baseline="0"/>
                      <a:t> BORSE AIG
</a:t>
                    </a:r>
                    <a:fld id="{02EB4672-2B2F-5E4F-A4DD-959552A04E5D}" type="PERCENTAGE">
                      <a:rPr lang="en-US" baseline="0"/>
                      <a:pPr/>
                      <a:t>[PERCENTUALE]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49411029241327"/>
                      <c:h val="6.540559861923873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73B-DF44-A69B-1AE090695FFC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val>
            <c:numRef>
              <c:f>Foglio1!$A$1:$A$5</c:f>
              <c:numCache>
                <c:formatCode>General</c:formatCode>
                <c:ptCount val="5"/>
                <c:pt idx="0">
                  <c:v>1356</c:v>
                </c:pt>
                <c:pt idx="1">
                  <c:v>500</c:v>
                </c:pt>
                <c:pt idx="2">
                  <c:v>150</c:v>
                </c:pt>
                <c:pt idx="3">
                  <c:v>185</c:v>
                </c:pt>
                <c:pt idx="4">
                  <c:v>3335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73B-DF44-A69B-1AE090695F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BB3167A-9C1C-F4CD-0067-62374AA74C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18091C4-589A-C6AD-6D02-FE1F15B0E5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3D45B4-8EFD-4163-BA85-9823372DFB9C}" type="datetimeFigureOut">
              <a:rPr lang="it-IT"/>
              <a:pPr>
                <a:defRPr/>
              </a:pPr>
              <a:t>05/10/24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9EBD7B1F-2D06-42C6-0D9E-7CFA56178D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340100" y="849313"/>
            <a:ext cx="32464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30427C5D-5E77-C2A8-C37E-59B4EBD0D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9F2406-8AA3-7680-2EE3-0D4A3E91EE1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87BD6C-F3DF-E355-C9AB-F6A269059F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2851610-EBD2-4F28-ABA1-71FF773B31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>
            <a:extLst>
              <a:ext uri="{FF2B5EF4-FFF2-40B4-BE49-F238E27FC236}">
                <a16:creationId xmlns:a16="http://schemas.microsoft.com/office/drawing/2014/main" id="{DB345AA3-7EF5-9E19-7886-E417722A77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>
            <a:extLst>
              <a:ext uri="{FF2B5EF4-FFF2-40B4-BE49-F238E27FC236}">
                <a16:creationId xmlns:a16="http://schemas.microsoft.com/office/drawing/2014/main" id="{ECE6E1CB-8B48-616D-A030-C08698392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2532" name="Segnaposto numero diapositiva 3">
            <a:extLst>
              <a:ext uri="{FF2B5EF4-FFF2-40B4-BE49-F238E27FC236}">
                <a16:creationId xmlns:a16="http://schemas.microsoft.com/office/drawing/2014/main" id="{9EB659DE-F982-FEBC-B062-E2BA8A6164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C27311-B52E-4BE6-839B-9DF96F0E86D5}" type="slidenum">
              <a:rPr lang="it-IT" altLang="it-IT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47991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EB898D-BD5F-220A-BE11-7586CD6DF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>
            <a:extLst>
              <a:ext uri="{FF2B5EF4-FFF2-40B4-BE49-F238E27FC236}">
                <a16:creationId xmlns:a16="http://schemas.microsoft.com/office/drawing/2014/main" id="{BCD2777C-97A7-118A-AA2C-12DE813650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>
            <a:extLst>
              <a:ext uri="{FF2B5EF4-FFF2-40B4-BE49-F238E27FC236}">
                <a16:creationId xmlns:a16="http://schemas.microsoft.com/office/drawing/2014/main" id="{CABD2A81-8728-88E3-76EE-28AD261C3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2532" name="Segnaposto numero diapositiva 3">
            <a:extLst>
              <a:ext uri="{FF2B5EF4-FFF2-40B4-BE49-F238E27FC236}">
                <a16:creationId xmlns:a16="http://schemas.microsoft.com/office/drawing/2014/main" id="{4739A021-3F2B-2CE3-58A1-F2D8F799BF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C27311-B52E-4BE6-839B-9DF96F0E86D5}" type="slidenum">
              <a:rPr lang="it-IT" altLang="it-IT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96469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>
            <a:extLst>
              <a:ext uri="{FF2B5EF4-FFF2-40B4-BE49-F238E27FC236}">
                <a16:creationId xmlns:a16="http://schemas.microsoft.com/office/drawing/2014/main" id="{DB345AA3-7EF5-9E19-7886-E417722A77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>
            <a:extLst>
              <a:ext uri="{FF2B5EF4-FFF2-40B4-BE49-F238E27FC236}">
                <a16:creationId xmlns:a16="http://schemas.microsoft.com/office/drawing/2014/main" id="{ECE6E1CB-8B48-616D-A030-C08698392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22532" name="Segnaposto numero diapositiva 3">
            <a:extLst>
              <a:ext uri="{FF2B5EF4-FFF2-40B4-BE49-F238E27FC236}">
                <a16:creationId xmlns:a16="http://schemas.microsoft.com/office/drawing/2014/main" id="{9EB659DE-F982-FEBC-B062-E2BA8A6164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CC27311-B52E-4BE6-839B-9DF96F0E86D5}" type="slidenum">
              <a:rPr lang="it-IT" altLang="it-IT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2515"/>
            <a:ext cx="9094788" cy="15868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1640"/>
            <a:ext cx="7489825" cy="1889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66E847D4-8B07-A479-8AAB-956205F0E1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F1D067F6-1FC2-DA5E-ED67-96A5CF55BB5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55F92-A9AD-4DD2-8D86-45F0606086A6}" type="datetimeFigureOut">
              <a:rPr lang="en-US"/>
              <a:pPr>
                <a:defRPr/>
              </a:pPr>
              <a:t>10/5/24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E8A511C1-0A22-27BD-E9FB-EF91CDA8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800FA-4AA3-4403-8451-792F4565F778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743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50" b="1" i="0">
                <a:solidFill>
                  <a:srgbClr val="ED210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C7664BD5-FC83-2B1B-A079-91066A0A0D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847BC2C9-1E8A-8374-F7EC-B06804FD782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9B692-C59C-4483-A29E-704A82B014BB}" type="datetimeFigureOut">
              <a:rPr lang="en-US"/>
              <a:pPr>
                <a:defRPr/>
              </a:pPr>
              <a:t>10/5/24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361AA776-BBA9-0021-8412-5E84927A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95C20-9014-42DA-9198-469AEE2B9E4C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5383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50" b="1" i="0">
                <a:solidFill>
                  <a:srgbClr val="ED210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7995"/>
            <a:ext cx="4654391" cy="49872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7995"/>
            <a:ext cx="4654391" cy="49872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2B0FD4E7-F2EE-9034-035D-ACCE769F63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EAB8B1D7-DFC0-054C-1495-BCAF6033060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98147-1782-49F2-BD32-3F53A232BB93}" type="datetimeFigureOut">
              <a:rPr lang="en-US"/>
              <a:pPr>
                <a:defRPr/>
              </a:pPr>
              <a:t>10/5/24</a:t>
            </a:fld>
            <a:endParaRPr 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01FF73DC-AFDC-19A9-36A9-13DA60A20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50C7C-9284-43AC-8F4F-CC09BAA1D7E0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19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50" b="1" i="0">
                <a:solidFill>
                  <a:srgbClr val="ED210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>
            <a:extLst>
              <a:ext uri="{FF2B5EF4-FFF2-40B4-BE49-F238E27FC236}">
                <a16:creationId xmlns:a16="http://schemas.microsoft.com/office/drawing/2014/main" id="{C0A48C22-0354-BDB4-44B9-C89BB30AB9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id="{5789A797-8685-84AB-32C5-E6C2E8602DC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014B4-14FB-4A29-A056-C15F713BB020}" type="datetimeFigureOut">
              <a:rPr lang="en-US"/>
              <a:pPr>
                <a:defRPr/>
              </a:pPr>
              <a:t>10/5/24</a:t>
            </a:fld>
            <a:endParaRPr lang="en-US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C8553DEE-0264-35E9-2B14-21E4FD16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58B04-3B60-4DC3-B981-3FA5981024E3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497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54B07731-C7FA-391E-0A9F-CACAC164D6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67EC5E43-C94C-25B2-1456-2E4B2F3BE27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0CDF2-28DA-47F2-9AD1-04533DEACC5D}" type="datetimeFigureOut">
              <a:rPr lang="en-US"/>
              <a:pPr>
                <a:defRPr/>
              </a:pPr>
              <a:t>10/5/24</a:t>
            </a:fld>
            <a:endParaRPr 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9552C70F-BFB7-FF81-5DE4-6EC65613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10E35-62E0-4905-8752-730DE423A6DC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940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g object 16">
            <a:extLst>
              <a:ext uri="{FF2B5EF4-FFF2-40B4-BE49-F238E27FC236}">
                <a16:creationId xmlns:a16="http://schemas.microsoft.com/office/drawing/2014/main" id="{5DF9FD18-E260-6D11-31FE-A527EE482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813" y="1006475"/>
            <a:ext cx="1887537" cy="38735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it-IT" altLang="it-IT"/>
          </a:p>
        </p:txBody>
      </p:sp>
      <p:sp>
        <p:nvSpPr>
          <p:cNvPr id="2" name="Holder 2">
            <a:extLst>
              <a:ext uri="{FF2B5EF4-FFF2-40B4-BE49-F238E27FC236}">
                <a16:creationId xmlns:a16="http://schemas.microsoft.com/office/drawing/2014/main" id="{DA02F9C5-8B3A-3123-B00C-EC42B9ED9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838" y="4057650"/>
            <a:ext cx="4918075" cy="1306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50" b="1" i="0">
                <a:solidFill>
                  <a:srgbClr val="ED210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8" name="Holder 3">
            <a:extLst>
              <a:ext uri="{FF2B5EF4-FFF2-40B4-BE49-F238E27FC236}">
                <a16:creationId xmlns:a16="http://schemas.microsoft.com/office/drawing/2014/main" id="{82381F31-D671-9A09-EB6C-A0E9E6083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38313"/>
            <a:ext cx="9629775" cy="49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it-IT" altLang="it-IT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B1F347E9-D883-AE18-29E6-31C2A49DD6E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638550" y="7027863"/>
            <a:ext cx="342265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E5315556-7A8B-69A1-76E1-2377D3EFBA38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534988" y="7027863"/>
            <a:ext cx="2460625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26A459-4EAC-40C2-8697-B817D928AE0C}" type="datetimeFigureOut">
              <a:rPr lang="en-US"/>
              <a:pPr>
                <a:defRPr/>
              </a:pPr>
              <a:t>10/5/24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7C5E3C4E-3FD5-9988-A221-BA0D222724B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7704138" y="7027863"/>
            <a:ext cx="2460625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896B0B-F7ED-4692-804F-1995DE6A7A56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63B1990-F02C-4153-6A2D-C7E04B7FE98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90838" y="4057650"/>
            <a:ext cx="4918075" cy="1301750"/>
          </a:xfrm>
        </p:spPr>
        <p:txBody>
          <a:bodyPr vert="horz" tIns="12700" rtlCol="0"/>
          <a:lstStyle/>
          <a:p>
            <a:pPr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dirty="0" err="1"/>
              <a:t>Assemblea</a:t>
            </a:r>
            <a:r>
              <a:rPr spc="-105" dirty="0"/>
              <a:t> </a:t>
            </a:r>
            <a:r>
              <a:rPr dirty="0"/>
              <a:t>soci</a:t>
            </a:r>
            <a:br>
              <a:rPr dirty="0"/>
            </a:br>
            <a:r>
              <a:rPr lang="de-DE" b="0" spc="-5" dirty="0">
                <a:solidFill>
                  <a:srgbClr val="000000"/>
                </a:solidFill>
              </a:rPr>
              <a:t> 18 </a:t>
            </a:r>
            <a:r>
              <a:rPr lang="de-DE" b="0" spc="-5" dirty="0" err="1">
                <a:solidFill>
                  <a:srgbClr val="000000"/>
                </a:solidFill>
              </a:rPr>
              <a:t>ottobre</a:t>
            </a:r>
            <a:r>
              <a:rPr b="0" spc="-30" dirty="0">
                <a:solidFill>
                  <a:srgbClr val="000000"/>
                </a:solidFill>
              </a:rPr>
              <a:t> </a:t>
            </a:r>
            <a:r>
              <a:rPr b="0" dirty="0">
                <a:solidFill>
                  <a:srgbClr val="000000"/>
                </a:solidFill>
              </a:rPr>
              <a:t>20</a:t>
            </a:r>
            <a:r>
              <a:rPr lang="de-DE" b="0" dirty="0">
                <a:solidFill>
                  <a:srgbClr val="000000"/>
                </a:solidFill>
              </a:rPr>
              <a:t>24</a:t>
            </a:r>
            <a:endParaRPr b="0" dirty="0">
              <a:solidFill>
                <a:srgbClr val="000000"/>
              </a:solidFill>
            </a:endParaRPr>
          </a:p>
        </p:txBody>
      </p:sp>
      <p:sp>
        <p:nvSpPr>
          <p:cNvPr id="3075" name="object 3">
            <a:extLst>
              <a:ext uri="{FF2B5EF4-FFF2-40B4-BE49-F238E27FC236}">
                <a16:creationId xmlns:a16="http://schemas.microsoft.com/office/drawing/2014/main" id="{D0CB7B66-BCC1-E21A-5E4F-92D09150B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713" y="1976438"/>
            <a:ext cx="5918200" cy="121126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  <p:transition spd="slow" advTm="24659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bject 2">
            <a:extLst>
              <a:ext uri="{FF2B5EF4-FFF2-40B4-BE49-F238E27FC236}">
                <a16:creationId xmlns:a16="http://schemas.microsoft.com/office/drawing/2014/main" id="{880CFDA6-6310-8CBC-3923-7F05B5E05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4613" y="3625850"/>
            <a:ext cx="3452812" cy="220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5603" name="object 3">
            <a:extLst>
              <a:ext uri="{FF2B5EF4-FFF2-40B4-BE49-F238E27FC236}">
                <a16:creationId xmlns:a16="http://schemas.microsoft.com/office/drawing/2014/main" id="{0CFCD348-6D20-4047-6305-9FB162398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300" y="2471738"/>
            <a:ext cx="5257800" cy="3125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25"/>
              </a:spcBef>
            </a:pPr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Rimborso</a:t>
            </a: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spese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documentate</a:t>
            </a: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corrispondenza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carta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cea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DAAD)</a:t>
            </a:r>
          </a:p>
          <a:p>
            <a:pPr algn="ctr" eaLnBrk="1" hangingPunct="1">
              <a:lnSpc>
                <a:spcPct val="101000"/>
              </a:lnSpc>
            </a:pP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7A2F0A0-EC6B-1D35-AF4C-4E321D11F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848421"/>
              </p:ext>
            </p:extLst>
          </p:nvPr>
        </p:nvGraphicFramePr>
        <p:xfrm>
          <a:off x="1259496" y="3063409"/>
          <a:ext cx="3863340" cy="2943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lang="it-IT" sz="1200" b="1" spc="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de-DE" sz="1200" spc="25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23,95</a:t>
                      </a:r>
                      <a:r>
                        <a:rPr sz="1200" spc="-6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3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€</a:t>
                      </a: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237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bject 2">
            <a:extLst>
              <a:ext uri="{FF2B5EF4-FFF2-40B4-BE49-F238E27FC236}">
                <a16:creationId xmlns:a16="http://schemas.microsoft.com/office/drawing/2014/main" id="{AF59C60C-1506-FFAD-96C6-DF4CAA80B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36" y="3825265"/>
            <a:ext cx="3451225" cy="220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6627" name="object 3">
            <a:extLst>
              <a:ext uri="{FF2B5EF4-FFF2-40B4-BE49-F238E27FC236}">
                <a16:creationId xmlns:a16="http://schemas.microsoft.com/office/drawing/2014/main" id="{52181DED-2B58-E7F1-C451-63E14C69C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2441575"/>
            <a:ext cx="4813300" cy="2512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Borse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studio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03CBC496-BE8D-2FD8-E2AD-8EDB23FA0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854752"/>
              </p:ext>
            </p:extLst>
          </p:nvPr>
        </p:nvGraphicFramePr>
        <p:xfrm>
          <a:off x="1259496" y="3063409"/>
          <a:ext cx="3863340" cy="29570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lang="it-IT" sz="1200" b="1" spc="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292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1.193,50</a:t>
                      </a:r>
                      <a:r>
                        <a:rPr lang="de-DE" sz="120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200" spc="3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€</a:t>
                      </a: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328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bject 2">
            <a:extLst>
              <a:ext uri="{FF2B5EF4-FFF2-40B4-BE49-F238E27FC236}">
                <a16:creationId xmlns:a16="http://schemas.microsoft.com/office/drawing/2014/main" id="{AF59C60C-1506-FFAD-96C6-DF4CAA80B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36" y="4311650"/>
            <a:ext cx="3451225" cy="220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6627" name="object 3">
            <a:extLst>
              <a:ext uri="{FF2B5EF4-FFF2-40B4-BE49-F238E27FC236}">
                <a16:creationId xmlns:a16="http://schemas.microsoft.com/office/drawing/2014/main" id="{52181DED-2B58-E7F1-C451-63E14C69C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2441575"/>
            <a:ext cx="4813300" cy="3405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25"/>
              </a:spcBef>
            </a:pPr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Pubblicazioni</a:t>
            </a: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it-IT" sz="1800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Ferne</a:t>
            </a:r>
            <a:r>
              <a:rPr lang="it-IT" sz="1800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</a:t>
            </a:r>
            <a:r>
              <a:rPr lang="it-IT" sz="1800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it-IT" sz="1800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ä</a:t>
            </a:r>
            <a:r>
              <a:rPr lang="it-IT" sz="1800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</a:t>
            </a:r>
            <a:endParaRPr lang="it-IT" sz="1800" kern="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03CBC496-BE8D-2FD8-E2AD-8EDB23FA0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717407"/>
              </p:ext>
            </p:extLst>
          </p:nvPr>
        </p:nvGraphicFramePr>
        <p:xfrm>
          <a:off x="1259496" y="3063409"/>
          <a:ext cx="3863340" cy="31595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lang="it-IT" sz="1200" b="1" spc="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292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89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6.075,60 </a:t>
                      </a:r>
                      <a:r>
                        <a:rPr lang="it-IT" sz="1200" spc="3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2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830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object 4">
            <a:extLst>
              <a:ext uri="{FF2B5EF4-FFF2-40B4-BE49-F238E27FC236}">
                <a16:creationId xmlns:a16="http://schemas.microsoft.com/office/drawing/2014/main" id="{0A8F72A6-3BFF-E4E2-0B31-D22BC42BA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4006850"/>
            <a:ext cx="3249613" cy="220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7652" name="CasellaDiTesto 8">
            <a:extLst>
              <a:ext uri="{FF2B5EF4-FFF2-40B4-BE49-F238E27FC236}">
                <a16:creationId xmlns:a16="http://schemas.microsoft.com/office/drawing/2014/main" id="{CA388C1E-D01B-F7EA-0A8D-02E376EE7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863" y="4159250"/>
            <a:ext cx="170213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de-DE" altLang="it-IT" b="1" dirty="0"/>
          </a:p>
          <a:p>
            <a:pPr eaLnBrk="1" hangingPunct="1"/>
            <a:endParaRPr lang="de-DE" altLang="it-IT" b="1" dirty="0"/>
          </a:p>
          <a:p>
            <a:pPr eaLnBrk="1" hangingPunct="1"/>
            <a:r>
              <a:rPr lang="de-DE" altLang="it-IT" b="1" dirty="0" err="1"/>
              <a:t>Spese</a:t>
            </a:r>
            <a:r>
              <a:rPr lang="de-DE" altLang="it-IT" b="1" dirty="0"/>
              <a:t> </a:t>
            </a:r>
            <a:r>
              <a:rPr lang="de-DE" altLang="it-IT" b="1" dirty="0" err="1"/>
              <a:t>totali</a:t>
            </a:r>
            <a:endParaRPr lang="de-DE" altLang="it-IT" b="1" dirty="0"/>
          </a:p>
          <a:p>
            <a:pPr eaLnBrk="1" hangingPunct="1"/>
            <a:r>
              <a:rPr lang="de-DE" altLang="it-IT" b="1" dirty="0" err="1"/>
              <a:t>Convegno</a:t>
            </a:r>
            <a:r>
              <a:rPr lang="de-DE" altLang="it-IT" b="1" dirty="0"/>
              <a:t> 2023 </a:t>
            </a:r>
          </a:p>
          <a:p>
            <a:pPr eaLnBrk="1" hangingPunct="1"/>
            <a:r>
              <a:rPr lang="de-DE" altLang="it-IT" b="1" dirty="0"/>
              <a:t>(Roma)</a:t>
            </a:r>
          </a:p>
          <a:p>
            <a:pPr eaLnBrk="1" hangingPunct="1"/>
            <a:endParaRPr lang="de-DE" altLang="it-IT" dirty="0"/>
          </a:p>
          <a:p>
            <a:pPr eaLnBrk="1" hangingPunct="1"/>
            <a:endParaRPr lang="it-IT" alt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596A5799-77A7-9646-820F-B6B32C7BB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146608"/>
              </p:ext>
            </p:extLst>
          </p:nvPr>
        </p:nvGraphicFramePr>
        <p:xfrm>
          <a:off x="850900" y="3011087"/>
          <a:ext cx="3863340" cy="2943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11.814,26 €</a:t>
                      </a:r>
                      <a:endParaRPr lang="it-IT" sz="12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366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F2CAA53F-5F6F-53BF-D380-A49CA6A136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568848"/>
              </p:ext>
            </p:extLst>
          </p:nvPr>
        </p:nvGraphicFramePr>
        <p:xfrm>
          <a:off x="546100" y="882650"/>
          <a:ext cx="94488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1849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EBB183F-50F9-4975-E96A-F1E4CC62D6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98700" y="3168650"/>
            <a:ext cx="6096000" cy="1490663"/>
          </a:xfrm>
        </p:spPr>
        <p:txBody>
          <a:bodyPr vert="horz"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lang="de-DE" sz="4800" spc="-5" dirty="0" err="1">
                <a:solidFill>
                  <a:srgbClr val="000000"/>
                </a:solidFill>
              </a:rPr>
              <a:t>Bilancio</a:t>
            </a:r>
            <a:r>
              <a:rPr lang="de-DE" sz="4800" spc="-5" dirty="0">
                <a:solidFill>
                  <a:srgbClr val="000000"/>
                </a:solidFill>
              </a:rPr>
              <a:t> </a:t>
            </a:r>
            <a:r>
              <a:rPr sz="4800" spc="-5" dirty="0" err="1">
                <a:solidFill>
                  <a:srgbClr val="000000"/>
                </a:solidFill>
              </a:rPr>
              <a:t>Preventivo</a:t>
            </a:r>
            <a:r>
              <a:rPr sz="4800" spc="-50" dirty="0">
                <a:solidFill>
                  <a:srgbClr val="000000"/>
                </a:solidFill>
              </a:rPr>
              <a:t> </a:t>
            </a:r>
            <a:r>
              <a:rPr sz="4800" dirty="0"/>
              <a:t>202</a:t>
            </a:r>
            <a:r>
              <a:rPr lang="de-DE" sz="4800" dirty="0"/>
              <a:t>4</a:t>
            </a:r>
            <a:endParaRPr sz="4800" dirty="0"/>
          </a:p>
        </p:txBody>
      </p:sp>
    </p:spTree>
    <p:extLst>
      <p:ext uri="{BB962C8B-B14F-4D97-AF65-F5344CB8AC3E}">
        <p14:creationId xmlns:p14="http://schemas.microsoft.com/office/powerpoint/2010/main" val="3679898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5D6E793-E313-9E24-8267-C1C35A116B26}"/>
              </a:ext>
            </a:extLst>
          </p:cNvPr>
          <p:cNvSpPr txBox="1"/>
          <p:nvPr/>
        </p:nvSpPr>
        <p:spPr>
          <a:xfrm>
            <a:off x="3695700" y="1900238"/>
            <a:ext cx="3708400" cy="29686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eaLnBrk="1" fontAlgn="auto" hangingPunct="1">
              <a:spcBef>
                <a:spcPts val="95"/>
              </a:spcBef>
              <a:spcAft>
                <a:spcPts val="0"/>
              </a:spcAft>
              <a:tabLst>
                <a:tab pos="1518285" algn="l"/>
              </a:tabLst>
              <a:defRPr/>
            </a:pPr>
            <a:r>
              <a:rPr lang="de-DE" sz="1850" spc="-5" dirty="0">
                <a:latin typeface="Arial"/>
                <a:cs typeface="Arial"/>
              </a:rPr>
              <a:t>R</a:t>
            </a:r>
            <a:r>
              <a:rPr sz="1850" spc="-5" dirty="0" err="1">
                <a:latin typeface="Arial"/>
                <a:cs typeface="Arial"/>
              </a:rPr>
              <a:t>endiconto</a:t>
            </a:r>
            <a:r>
              <a:rPr sz="1850" spc="100" dirty="0">
                <a:latin typeface="Arial"/>
                <a:cs typeface="Arial"/>
              </a:rPr>
              <a:t> </a:t>
            </a:r>
            <a:r>
              <a:rPr sz="1850" spc="-5" dirty="0">
                <a:latin typeface="Arial"/>
                <a:cs typeface="Arial"/>
              </a:rPr>
              <a:t>al	</a:t>
            </a:r>
            <a:r>
              <a:rPr lang="de-DE" sz="1850" b="1" spc="-5" dirty="0">
                <a:latin typeface="Arial"/>
                <a:cs typeface="Arial"/>
              </a:rPr>
              <a:t>1 </a:t>
            </a:r>
            <a:r>
              <a:rPr lang="de-DE" sz="1850" b="1" spc="-5" dirty="0" err="1">
                <a:latin typeface="Arial"/>
                <a:cs typeface="Arial"/>
              </a:rPr>
              <a:t>ottobre</a:t>
            </a:r>
            <a:r>
              <a:rPr lang="de-DE" sz="1850" b="1" spc="-5" dirty="0">
                <a:latin typeface="Arial"/>
                <a:cs typeface="Arial"/>
              </a:rPr>
              <a:t> 2024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BDA567A-1816-62B9-0298-AB44D0040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4" y="2635726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58C40BA-1544-2A0E-6B6E-56BED8C22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378513"/>
              </p:ext>
            </p:extLst>
          </p:nvPr>
        </p:nvGraphicFramePr>
        <p:xfrm>
          <a:off x="1231900" y="2406650"/>
          <a:ext cx="8153402" cy="50292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51399">
                  <a:extLst>
                    <a:ext uri="{9D8B030D-6E8A-4147-A177-3AD203B41FA5}">
                      <a16:colId xmlns:a16="http://schemas.microsoft.com/office/drawing/2014/main" val="1615960030"/>
                    </a:ext>
                  </a:extLst>
                </a:gridCol>
                <a:gridCol w="1084797">
                  <a:extLst>
                    <a:ext uri="{9D8B030D-6E8A-4147-A177-3AD203B41FA5}">
                      <a16:colId xmlns:a16="http://schemas.microsoft.com/office/drawing/2014/main" val="2985767405"/>
                    </a:ext>
                  </a:extLst>
                </a:gridCol>
                <a:gridCol w="3427110">
                  <a:extLst>
                    <a:ext uri="{9D8B030D-6E8A-4147-A177-3AD203B41FA5}">
                      <a16:colId xmlns:a16="http://schemas.microsoft.com/office/drawing/2014/main" val="3489099271"/>
                    </a:ext>
                  </a:extLst>
                </a:gridCol>
                <a:gridCol w="1190096">
                  <a:extLst>
                    <a:ext uri="{9D8B030D-6E8A-4147-A177-3AD203B41FA5}">
                      <a16:colId xmlns:a16="http://schemas.microsoft.com/office/drawing/2014/main" val="3735670874"/>
                    </a:ext>
                  </a:extLst>
                </a:gridCol>
              </a:tblGrid>
              <a:tr h="830424">
                <a:tc gridSpan="2">
                  <a:txBody>
                    <a:bodyPr/>
                    <a:lstStyle/>
                    <a:p>
                      <a:pPr marL="885190" marR="1170305">
                        <a:spcBef>
                          <a:spcPts val="108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ENTRATE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454150" marR="1454150" algn="ctr">
                        <a:spcBef>
                          <a:spcPts val="108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USCITE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778768"/>
                  </a:ext>
                </a:extLst>
              </a:tr>
              <a:tr h="335377">
                <a:tc>
                  <a:txBody>
                    <a:bodyPr/>
                    <a:lstStyle/>
                    <a:p>
                      <a:pPr marL="18415">
                        <a:lnSpc>
                          <a:spcPts val="1255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QUOTE ASSOCIATIVE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7.680,00 €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55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CONSULENZE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1.156,70</a:t>
                      </a:r>
                      <a:r>
                        <a:rPr lang="en-US" sz="1100" dirty="0">
                          <a:effectLst/>
                        </a:rPr>
                        <a:t>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27441947"/>
                  </a:ext>
                </a:extLst>
              </a:tr>
              <a:tr h="321525">
                <a:tc>
                  <a:txBody>
                    <a:bodyPr/>
                    <a:lstStyle/>
                    <a:p>
                      <a:r>
                        <a:rPr lang="it-IT" sz="1100">
                          <a:effectLst/>
                        </a:rPr>
                        <a:t>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5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CONTRIBUTI E ASSOCIAZIONI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08498913"/>
                  </a:ext>
                </a:extLst>
              </a:tr>
              <a:tr h="335377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effectLst/>
                        </a:rPr>
                        <a:t>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45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IMPOSTE E BOLLI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100,07 €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25613649"/>
                  </a:ext>
                </a:extLst>
              </a:tr>
              <a:tr h="335377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25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SPESE BANCARIE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15,75 €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3757246"/>
                  </a:ext>
                </a:extLst>
              </a:tr>
              <a:tr h="335377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25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BORSE DI STUDIO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2.335,52 €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77847745"/>
                  </a:ext>
                </a:extLst>
              </a:tr>
              <a:tr h="335377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25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RIMBORSO SPESE DOCUMENTATE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63373584"/>
                  </a:ext>
                </a:extLst>
              </a:tr>
              <a:tr h="465883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7305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SPESE CONVEGNO 2024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3619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</a:pPr>
                      <a:r>
                        <a:rPr lang="en-US" sz="1100">
                          <a:effectLst/>
                        </a:rPr>
                        <a:t>00,00 €</a:t>
                      </a:r>
                      <a:endParaRPr lang="it-IT" sz="1100">
                        <a:effectLst/>
                      </a:endParaRPr>
                    </a:p>
                    <a:p>
                      <a:pPr marR="8890" algn="r"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34925" marB="0"/>
                </a:tc>
                <a:extLst>
                  <a:ext uri="{0D108BD9-81ED-4DB2-BD59-A6C34878D82A}">
                    <a16:rowId xmlns:a16="http://schemas.microsoft.com/office/drawing/2014/main" val="4059130025"/>
                  </a:ext>
                </a:extLst>
              </a:tr>
              <a:tr h="419222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</a:pPr>
                      <a:r>
                        <a:rPr lang="it-IT" sz="1100">
                          <a:effectLst/>
                        </a:rPr>
                        <a:t> </a:t>
                      </a:r>
                    </a:p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5935552"/>
                  </a:ext>
                </a:extLst>
              </a:tr>
              <a:tr h="309131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94999741"/>
                  </a:ext>
                </a:extLst>
              </a:tr>
              <a:tr h="335377">
                <a:tc>
                  <a:txBody>
                    <a:bodyPr/>
                    <a:lstStyle/>
                    <a:p>
                      <a:pPr marL="18415">
                        <a:lnSpc>
                          <a:spcPts val="131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Totale entrate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7.680,00 €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31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Totale uscite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4.108,04 €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18470354"/>
                  </a:ext>
                </a:extLst>
              </a:tr>
              <a:tr h="335377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1415" marR="1170305" algn="ctr">
                        <a:lnSpc>
                          <a:spcPts val="1305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Utile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66700" marR="18415" algn="ct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3.571,96 €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29676486"/>
                  </a:ext>
                </a:extLst>
              </a:tr>
              <a:tr h="335377">
                <a:tc>
                  <a:txBody>
                    <a:bodyPr/>
                    <a:lstStyle/>
                    <a:p>
                      <a:pPr marL="18415">
                        <a:lnSpc>
                          <a:spcPts val="13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Totale a pareggio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7.680,00 €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3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Totale a pareggio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7.680, 00 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72603012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6DEC8FB0-14D5-9ED5-3778-7690974E9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3" y="2406809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69CE3FC-23B2-CA02-0AC3-B55FF8FA9D6B}"/>
              </a:ext>
            </a:extLst>
          </p:cNvPr>
          <p:cNvSpPr txBox="1"/>
          <p:nvPr/>
        </p:nvSpPr>
        <p:spPr>
          <a:xfrm>
            <a:off x="3702050" y="2359025"/>
            <a:ext cx="3706813" cy="2968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eaLnBrk="1" fontAlgn="auto" hangingPunct="1">
              <a:spcBef>
                <a:spcPts val="95"/>
              </a:spcBef>
              <a:spcAft>
                <a:spcPts val="0"/>
              </a:spcAft>
              <a:tabLst>
                <a:tab pos="1518285" algn="l"/>
              </a:tabLst>
              <a:defRPr/>
            </a:pPr>
            <a:r>
              <a:rPr lang="de-DE" sz="1850" spc="-5" dirty="0">
                <a:latin typeface="Arial"/>
                <a:cs typeface="Arial"/>
              </a:rPr>
              <a:t>R</a:t>
            </a:r>
            <a:r>
              <a:rPr sz="1850" spc="-5" dirty="0" err="1">
                <a:latin typeface="Arial"/>
                <a:cs typeface="Arial"/>
              </a:rPr>
              <a:t>endiconto</a:t>
            </a:r>
            <a:r>
              <a:rPr sz="1850" spc="100" dirty="0">
                <a:latin typeface="Arial"/>
                <a:cs typeface="Arial"/>
              </a:rPr>
              <a:t> </a:t>
            </a:r>
            <a:r>
              <a:rPr sz="1850" spc="-5" dirty="0">
                <a:latin typeface="Arial"/>
                <a:cs typeface="Arial"/>
              </a:rPr>
              <a:t>al	</a:t>
            </a:r>
            <a:r>
              <a:rPr lang="de-DE" sz="1850" b="1" spc="-5" dirty="0">
                <a:latin typeface="Arial"/>
                <a:cs typeface="Arial"/>
              </a:rPr>
              <a:t> 1 </a:t>
            </a:r>
            <a:r>
              <a:rPr lang="de-DE" sz="1850" b="1" spc="-5" dirty="0" err="1">
                <a:latin typeface="Arial"/>
                <a:cs typeface="Arial"/>
              </a:rPr>
              <a:t>ottobre</a:t>
            </a:r>
            <a:r>
              <a:rPr lang="de-DE" sz="1850" b="1" spc="-5" dirty="0">
                <a:latin typeface="Arial"/>
                <a:cs typeface="Arial"/>
              </a:rPr>
              <a:t> 2024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97AB413-08ED-759E-ABD3-A1C94C5B5DFB}"/>
              </a:ext>
            </a:extLst>
          </p:cNvPr>
          <p:cNvSpPr txBox="1"/>
          <p:nvPr/>
        </p:nvSpPr>
        <p:spPr>
          <a:xfrm>
            <a:off x="4154488" y="3559175"/>
            <a:ext cx="2386012" cy="239713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 eaLnBrk="1" fontAlgn="auto" hangingPunct="1">
              <a:spcBef>
                <a:spcPts val="105"/>
              </a:spcBef>
              <a:spcAft>
                <a:spcPts val="0"/>
              </a:spcAft>
              <a:defRPr/>
            </a:pPr>
            <a:r>
              <a:rPr sz="1400" b="1" spc="-5" dirty="0">
                <a:latin typeface="Arial"/>
                <a:cs typeface="Arial"/>
              </a:rPr>
              <a:t>VARIAZIONI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PATRIMONIALI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730E1CC8-5352-8B3E-B1FF-F9C23B1F4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130773"/>
              </p:ext>
            </p:extLst>
          </p:nvPr>
        </p:nvGraphicFramePr>
        <p:xfrm>
          <a:off x="2298700" y="3930650"/>
          <a:ext cx="6553200" cy="21932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77522">
                  <a:extLst>
                    <a:ext uri="{9D8B030D-6E8A-4147-A177-3AD203B41FA5}">
                      <a16:colId xmlns:a16="http://schemas.microsoft.com/office/drawing/2014/main" val="3898076874"/>
                    </a:ext>
                  </a:extLst>
                </a:gridCol>
                <a:gridCol w="2275678">
                  <a:extLst>
                    <a:ext uri="{9D8B030D-6E8A-4147-A177-3AD203B41FA5}">
                      <a16:colId xmlns:a16="http://schemas.microsoft.com/office/drawing/2014/main" val="3037590078"/>
                    </a:ext>
                  </a:extLst>
                </a:gridCol>
              </a:tblGrid>
              <a:tr h="794205"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Saldo c/c 31.12.2023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23.343,20 €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06110415"/>
                  </a:ext>
                </a:extLst>
              </a:tr>
              <a:tr h="771743"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</a:rPr>
                        <a:t>Risultato</a:t>
                      </a:r>
                      <a:r>
                        <a:rPr lang="en-US" sz="1400" dirty="0">
                          <a:effectLst/>
                        </a:rPr>
                        <a:t> di </a:t>
                      </a:r>
                      <a:r>
                        <a:rPr lang="en-US" sz="1400" dirty="0" err="1">
                          <a:effectLst/>
                        </a:rPr>
                        <a:t>esercizio</a:t>
                      </a:r>
                      <a:r>
                        <a:rPr lang="en-US" sz="1400" dirty="0">
                          <a:effectLst/>
                        </a:rPr>
                        <a:t> all’1.10.2024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>
                        <a:lnSpc>
                          <a:spcPts val="1270"/>
                        </a:lnSpc>
                        <a:spcBef>
                          <a:spcPts val="170"/>
                        </a:spcBef>
                      </a:pPr>
                      <a:r>
                        <a:rPr lang="it-IT" sz="140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€ 3.571,96</a:t>
                      </a:r>
                      <a:endParaRPr lang="it-IT" sz="1100">
                        <a:effectLst/>
                      </a:endParaRPr>
                    </a:p>
                    <a:p>
                      <a:r>
                        <a:rPr lang="en-US" sz="1400">
                          <a:effectLst/>
                        </a:rPr>
                        <a:t>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55948896"/>
                  </a:ext>
                </a:extLst>
              </a:tr>
              <a:tr h="627342">
                <a:tc>
                  <a:txBody>
                    <a:bodyPr/>
                    <a:lstStyle/>
                    <a:p>
                      <a:r>
                        <a:rPr lang="en-US" sz="1400" dirty="0" err="1">
                          <a:effectLst/>
                        </a:rPr>
                        <a:t>Saldo</a:t>
                      </a:r>
                      <a:r>
                        <a:rPr lang="en-US" sz="1400" dirty="0">
                          <a:effectLst/>
                        </a:rPr>
                        <a:t> c/c 01.10.2024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26.915,16 € 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626122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9AB1C0EE-40D0-711A-DAED-E3B9E89F10F3}"/>
              </a:ext>
            </a:extLst>
          </p:cNvPr>
          <p:cNvSpPr txBox="1"/>
          <p:nvPr/>
        </p:nvSpPr>
        <p:spPr>
          <a:xfrm>
            <a:off x="3746500" y="1339850"/>
            <a:ext cx="4818063" cy="1150956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eaLnBrk="1" fontAlgn="auto" hangingPunct="1">
              <a:spcBef>
                <a:spcPts val="95"/>
              </a:spcBef>
              <a:spcAft>
                <a:spcPts val="0"/>
              </a:spcAft>
              <a:tabLst>
                <a:tab pos="1518285" algn="l"/>
              </a:tabLst>
              <a:defRPr/>
            </a:pPr>
            <a:r>
              <a:rPr lang="de-DE" sz="1850" spc="-5" dirty="0">
                <a:latin typeface="Arial"/>
                <a:cs typeface="Arial"/>
              </a:rPr>
              <a:t>R</a:t>
            </a:r>
            <a:r>
              <a:rPr sz="1850" spc="-5" dirty="0" err="1">
                <a:latin typeface="Arial"/>
                <a:cs typeface="Arial"/>
              </a:rPr>
              <a:t>endiconto</a:t>
            </a:r>
            <a:r>
              <a:rPr sz="1850" spc="100" dirty="0">
                <a:latin typeface="Arial"/>
                <a:cs typeface="Arial"/>
              </a:rPr>
              <a:t> </a:t>
            </a:r>
            <a:r>
              <a:rPr sz="1850" spc="-5" dirty="0">
                <a:latin typeface="Arial"/>
                <a:cs typeface="Arial"/>
              </a:rPr>
              <a:t>al	</a:t>
            </a:r>
            <a:r>
              <a:rPr lang="de-DE" sz="1850" b="1" spc="-5" dirty="0">
                <a:latin typeface="Arial"/>
                <a:cs typeface="Arial"/>
              </a:rPr>
              <a:t> 1 </a:t>
            </a:r>
            <a:r>
              <a:rPr lang="de-DE" sz="1850" b="1" spc="-5" dirty="0" err="1">
                <a:latin typeface="Arial"/>
                <a:cs typeface="Arial"/>
              </a:rPr>
              <a:t>ottobre</a:t>
            </a:r>
            <a:r>
              <a:rPr lang="de-DE" sz="1850" b="1" spc="-5" dirty="0">
                <a:latin typeface="Arial"/>
                <a:cs typeface="Arial"/>
              </a:rPr>
              <a:t> 2024</a:t>
            </a:r>
            <a:endParaRPr sz="2250" dirty="0">
              <a:latin typeface="Arial"/>
              <a:cs typeface="Arial"/>
            </a:endParaRPr>
          </a:p>
          <a:p>
            <a:pPr marL="2285365" algn="ctr"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endParaRPr lang="de-DE" sz="1850" b="1" spc="-5" dirty="0">
              <a:latin typeface="Arial"/>
              <a:cs typeface="Arial"/>
            </a:endParaRPr>
          </a:p>
          <a:p>
            <a:pPr marL="2285365" algn="ctr"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endParaRPr lang="de-DE" sz="1850" b="1" spc="-5" dirty="0">
              <a:latin typeface="Arial"/>
              <a:cs typeface="Arial"/>
            </a:endParaRPr>
          </a:p>
          <a:p>
            <a:pPr marL="2285365" algn="ctr"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r>
              <a:rPr lang="de-DE" sz="1850" b="1" spc="-5" dirty="0">
                <a:latin typeface="Arial"/>
                <a:cs typeface="Arial"/>
              </a:rPr>
              <a:t>		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857741B6-A23B-C49A-0F7C-62EE19218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603434"/>
              </p:ext>
            </p:extLst>
          </p:nvPr>
        </p:nvGraphicFramePr>
        <p:xfrm>
          <a:off x="1689100" y="3336925"/>
          <a:ext cx="3527425" cy="2039304"/>
        </p:xfrm>
        <a:graphic>
          <a:graphicData uri="http://schemas.openxmlformats.org/drawingml/2006/table">
            <a:tbl>
              <a:tblPr/>
              <a:tblGrid>
                <a:gridCol w="230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6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ENTRATE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>
                      <a:lvl1pPr marL="22225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2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QUOTE ASSOCIATIVE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195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7.680,00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0" marR="0" marT="34925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8">
                <a:tc>
                  <a:txBody>
                    <a:bodyPr/>
                    <a:lstStyle>
                      <a:lvl1pPr marL="22225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2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925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4">
            <a:extLst>
              <a:ext uri="{FF2B5EF4-FFF2-40B4-BE49-F238E27FC236}">
                <a16:creationId xmlns:a16="http://schemas.microsoft.com/office/drawing/2014/main" id="{8AB601D6-5717-5CA4-6EF3-DA04BE785A8E}"/>
              </a:ext>
            </a:extLst>
          </p:cNvPr>
          <p:cNvSpPr/>
          <p:nvPr/>
        </p:nvSpPr>
        <p:spPr>
          <a:xfrm>
            <a:off x="5356225" y="2559050"/>
            <a:ext cx="4495800" cy="29289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b="1" spc="-5" dirty="0">
              <a:latin typeface="Arial"/>
              <a:cs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spc="-5" dirty="0" err="1">
                <a:latin typeface="Arial"/>
                <a:cs typeface="Arial"/>
              </a:rPr>
              <a:t>Soci</a:t>
            </a:r>
            <a:r>
              <a:rPr lang="de-DE" sz="2000" b="1" spc="-5" dirty="0">
                <a:latin typeface="Arial"/>
                <a:cs typeface="Arial"/>
              </a:rPr>
              <a:t> in </a:t>
            </a:r>
            <a:r>
              <a:rPr lang="de-DE" sz="2000" b="1" spc="-5" dirty="0" err="1">
                <a:latin typeface="Arial"/>
                <a:cs typeface="Arial"/>
              </a:rPr>
              <a:t>regola</a:t>
            </a:r>
            <a:r>
              <a:rPr lang="de-DE" sz="2000" b="1" spc="-5" dirty="0">
                <a:latin typeface="Arial"/>
                <a:cs typeface="Arial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spc="-5" dirty="0">
                <a:latin typeface="Arial"/>
                <a:cs typeface="Arial"/>
              </a:rPr>
              <a:t>al 1 </a:t>
            </a:r>
            <a:r>
              <a:rPr lang="de-DE" sz="2000" b="1" spc="-5" dirty="0" err="1">
                <a:latin typeface="Arial"/>
                <a:cs typeface="Arial"/>
              </a:rPr>
              <a:t>ottobre</a:t>
            </a:r>
            <a:r>
              <a:rPr lang="de-DE" sz="2000" b="1" spc="-5" dirty="0">
                <a:latin typeface="Arial"/>
                <a:cs typeface="Arial"/>
              </a:rPr>
              <a:t> 2024: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solidFill>
                  <a:srgbClr val="FF0000"/>
                </a:solidFill>
                <a:latin typeface="+mn-lt"/>
              </a:rPr>
              <a:t>152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b="1" dirty="0">
              <a:solidFill>
                <a:srgbClr val="FF0000"/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</a:rPr>
              <a:t>31.12.2020: </a:t>
            </a:r>
            <a:r>
              <a:rPr lang="de-DE" sz="2000" dirty="0">
                <a:solidFill>
                  <a:srgbClr val="FF0000"/>
                </a:solidFill>
                <a:latin typeface="+mn-lt"/>
              </a:rPr>
              <a:t>219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</a:rPr>
              <a:t>31.12.2021: </a:t>
            </a:r>
            <a:r>
              <a:rPr lang="de-DE" sz="2000" dirty="0">
                <a:solidFill>
                  <a:srgbClr val="FF0000"/>
                </a:solidFill>
                <a:latin typeface="+mn-lt"/>
              </a:rPr>
              <a:t>221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</a:rPr>
              <a:t>31.12.2022:</a:t>
            </a:r>
            <a:r>
              <a:rPr lang="de-DE" sz="2000" dirty="0">
                <a:solidFill>
                  <a:srgbClr val="FF0000"/>
                </a:solidFill>
                <a:latin typeface="+mn-lt"/>
              </a:rPr>
              <a:t> 220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</a:rPr>
              <a:t>31.12.2023:</a:t>
            </a:r>
            <a:r>
              <a:rPr lang="de-DE" sz="2000" dirty="0">
                <a:solidFill>
                  <a:srgbClr val="FF0000"/>
                </a:solidFill>
                <a:latin typeface="+mn-lt"/>
              </a:rPr>
              <a:t> 314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000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ject 2">
            <a:extLst>
              <a:ext uri="{FF2B5EF4-FFF2-40B4-BE49-F238E27FC236}">
                <a16:creationId xmlns:a16="http://schemas.microsoft.com/office/drawing/2014/main" id="{0DEA8DCA-0F7F-D8C8-C6B8-215417D09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900" y="2482850"/>
            <a:ext cx="3684588" cy="215741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670B682-31B6-827C-488B-8D6E20408F29}"/>
              </a:ext>
            </a:extLst>
          </p:cNvPr>
          <p:cNvSpPr txBox="1"/>
          <p:nvPr/>
        </p:nvSpPr>
        <p:spPr>
          <a:xfrm>
            <a:off x="3975100" y="2101850"/>
            <a:ext cx="4722813" cy="2328201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eaLnBrk="1" fontAlgn="auto" hangingPunct="1">
              <a:spcBef>
                <a:spcPts val="95"/>
              </a:spcBef>
              <a:spcAft>
                <a:spcPts val="0"/>
              </a:spcAft>
              <a:tabLst>
                <a:tab pos="1518285" algn="l"/>
              </a:tabLst>
              <a:defRPr/>
            </a:pPr>
            <a:r>
              <a:rPr lang="de-DE" sz="1850" spc="-5" dirty="0">
                <a:latin typeface="Arial"/>
                <a:cs typeface="Arial"/>
              </a:rPr>
              <a:t>R</a:t>
            </a:r>
            <a:r>
              <a:rPr sz="1850" spc="-5" dirty="0" err="1">
                <a:latin typeface="Arial"/>
                <a:cs typeface="Arial"/>
              </a:rPr>
              <a:t>endiconto</a:t>
            </a:r>
            <a:r>
              <a:rPr sz="1850" spc="100" dirty="0">
                <a:latin typeface="Arial"/>
                <a:cs typeface="Arial"/>
              </a:rPr>
              <a:t> </a:t>
            </a:r>
            <a:r>
              <a:rPr sz="1850" spc="-5" dirty="0">
                <a:latin typeface="Arial"/>
                <a:cs typeface="Arial"/>
              </a:rPr>
              <a:t>al	</a:t>
            </a:r>
            <a:r>
              <a:rPr lang="de-DE" sz="1850" b="1" spc="-5" dirty="0">
                <a:latin typeface="Arial"/>
                <a:cs typeface="Arial"/>
              </a:rPr>
              <a:t> 1 </a:t>
            </a:r>
            <a:r>
              <a:rPr lang="de-DE" sz="1850" b="1" spc="-5" dirty="0" err="1">
                <a:latin typeface="Arial"/>
                <a:cs typeface="Arial"/>
              </a:rPr>
              <a:t>ottobre</a:t>
            </a:r>
            <a:r>
              <a:rPr lang="de-DE" sz="1850" b="1" spc="-5" dirty="0">
                <a:latin typeface="Arial"/>
                <a:cs typeface="Arial"/>
              </a:rPr>
              <a:t> 2024</a:t>
            </a:r>
            <a:endParaRPr lang="de-DE" sz="1850" spc="-5" dirty="0">
              <a:latin typeface="Arial"/>
              <a:cs typeface="Arial"/>
            </a:endParaRPr>
          </a:p>
          <a:p>
            <a:pPr marL="3124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50" spc="-5" dirty="0">
              <a:latin typeface="Arial"/>
              <a:cs typeface="Arial"/>
            </a:endParaRPr>
          </a:p>
          <a:p>
            <a:pPr marL="3124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1850" spc="-5" dirty="0" err="1">
                <a:latin typeface="Arial"/>
                <a:cs typeface="Arial"/>
              </a:rPr>
              <a:t>Consulenze</a:t>
            </a:r>
            <a:endParaRPr sz="1850" dirty="0">
              <a:latin typeface="Arial"/>
              <a:cs typeface="Arial"/>
            </a:endParaRPr>
          </a:p>
          <a:p>
            <a:pPr marL="31178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1850" b="1" spc="-5" dirty="0" err="1">
                <a:latin typeface="Arial"/>
                <a:cs typeface="Arial"/>
              </a:rPr>
              <a:t>manutenzione</a:t>
            </a:r>
            <a:endParaRPr sz="1850" dirty="0">
              <a:latin typeface="Arial"/>
              <a:cs typeface="Arial"/>
            </a:endParaRPr>
          </a:p>
          <a:p>
            <a:pPr marL="3129280" algn="ctr" eaLnBrk="1" fontAlgn="auto" hangingPunct="1">
              <a:spcBef>
                <a:spcPts val="95"/>
              </a:spcBef>
              <a:spcAft>
                <a:spcPts val="0"/>
              </a:spcAft>
              <a:defRPr/>
            </a:pPr>
            <a:r>
              <a:rPr sz="1850" b="1" dirty="0" err="1">
                <a:latin typeface="Arial"/>
                <a:cs typeface="Arial"/>
              </a:rPr>
              <a:t>annuale</a:t>
            </a:r>
            <a:r>
              <a:rPr sz="1850" b="1" spc="-45" dirty="0">
                <a:latin typeface="Arial"/>
                <a:cs typeface="Arial"/>
              </a:rPr>
              <a:t> </a:t>
            </a:r>
            <a:r>
              <a:rPr sz="1850" b="1" dirty="0" err="1">
                <a:latin typeface="Arial"/>
                <a:cs typeface="Arial"/>
              </a:rPr>
              <a:t>sito</a:t>
            </a:r>
            <a:endParaRPr lang="de-DE" sz="1850" b="1" dirty="0">
              <a:latin typeface="Arial"/>
              <a:cs typeface="Arial"/>
            </a:endParaRPr>
          </a:p>
          <a:p>
            <a:pPr marL="3129280" algn="ctr" eaLnBrk="1" fontAlgn="auto" hangingPunct="1">
              <a:spcBef>
                <a:spcPts val="95"/>
              </a:spcBef>
              <a:spcAft>
                <a:spcPts val="0"/>
              </a:spcAft>
              <a:defRPr/>
            </a:pPr>
            <a:endParaRPr lang="de-DE" sz="1850" b="1" dirty="0">
              <a:latin typeface="Arial"/>
              <a:cs typeface="Arial"/>
            </a:endParaRPr>
          </a:p>
          <a:p>
            <a:pPr marL="3129280" algn="ctr" eaLnBrk="1" fontAlgn="auto" hangingPunct="1">
              <a:spcBef>
                <a:spcPts val="95"/>
              </a:spcBef>
              <a:spcAft>
                <a:spcPts val="0"/>
              </a:spcAft>
              <a:defRPr/>
            </a:pPr>
            <a:r>
              <a:rPr lang="de-DE" sz="1850" b="1" dirty="0" err="1">
                <a:latin typeface="Arial"/>
                <a:cs typeface="Arial"/>
              </a:rPr>
              <a:t>adempimenti</a:t>
            </a:r>
            <a:r>
              <a:rPr lang="de-DE" sz="1850" b="1" dirty="0">
                <a:latin typeface="Arial"/>
                <a:cs typeface="Arial"/>
              </a:rPr>
              <a:t> </a:t>
            </a:r>
            <a:r>
              <a:rPr lang="de-DE" sz="1850" b="1" dirty="0" err="1">
                <a:latin typeface="Arial"/>
                <a:cs typeface="Arial"/>
              </a:rPr>
              <a:t>fiscali</a:t>
            </a:r>
            <a:endParaRPr sz="1850" dirty="0">
              <a:latin typeface="Arial"/>
              <a:cs typeface="Arial"/>
            </a:endParaRP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B56A686D-82E9-D302-5FD9-46180DA4B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17402"/>
              </p:ext>
            </p:extLst>
          </p:nvPr>
        </p:nvGraphicFramePr>
        <p:xfrm>
          <a:off x="1155700" y="2863850"/>
          <a:ext cx="4343400" cy="31261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89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solidFill>
                            <a:srgbClr val="202124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1.156,70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lang="it-IT" sz="12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6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11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2E046C7-DC3A-49D6-9529-2EFCF4BE5B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27300" y="3033713"/>
            <a:ext cx="5880100" cy="1489075"/>
          </a:xfrm>
        </p:spPr>
        <p:txBody>
          <a:bodyPr vert="horz"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z="4800" dirty="0" err="1">
                <a:solidFill>
                  <a:srgbClr val="000000"/>
                </a:solidFill>
              </a:rPr>
              <a:t>Rendiconto</a:t>
            </a:r>
            <a:r>
              <a:rPr sz="4800" spc="-90" dirty="0">
                <a:solidFill>
                  <a:srgbClr val="000000"/>
                </a:solidFill>
              </a:rPr>
              <a:t> </a:t>
            </a:r>
            <a:r>
              <a:rPr sz="4800" dirty="0">
                <a:solidFill>
                  <a:srgbClr val="FF0000"/>
                </a:solidFill>
              </a:rPr>
              <a:t>20</a:t>
            </a:r>
            <a:r>
              <a:rPr lang="de-DE" sz="4800" dirty="0">
                <a:solidFill>
                  <a:srgbClr val="FF0000"/>
                </a:solidFill>
              </a:rPr>
              <a:t>23</a:t>
            </a:r>
            <a:br>
              <a:rPr lang="de-DE" sz="4800" dirty="0"/>
            </a:br>
            <a:r>
              <a:rPr lang="it-IT" sz="4800" dirty="0">
                <a:solidFill>
                  <a:schemeClr val="tx1"/>
                </a:solidFill>
              </a:rPr>
              <a:t>Bilancio consuntivo</a:t>
            </a:r>
            <a:endParaRPr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2386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bject 2">
            <a:extLst>
              <a:ext uri="{FF2B5EF4-FFF2-40B4-BE49-F238E27FC236}">
                <a16:creationId xmlns:a16="http://schemas.microsoft.com/office/drawing/2014/main" id="{880CFDA6-6310-8CBC-3923-7F05B5E05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36" y="2901711"/>
            <a:ext cx="3452812" cy="220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5603" name="object 3">
            <a:extLst>
              <a:ext uri="{FF2B5EF4-FFF2-40B4-BE49-F238E27FC236}">
                <a16:creationId xmlns:a16="http://schemas.microsoft.com/office/drawing/2014/main" id="{0CFCD348-6D20-4047-6305-9FB162398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300" y="2471738"/>
            <a:ext cx="5257800" cy="2283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de-DE" altLang="it-IT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endiconto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al	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ottobre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25"/>
              </a:spcBef>
            </a:pPr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IDV (+ 200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rispetto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all‘anno</a:t>
            </a: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precedente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7A2F0A0-EC6B-1D35-AF4C-4E321D11F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440646"/>
              </p:ext>
            </p:extLst>
          </p:nvPr>
        </p:nvGraphicFramePr>
        <p:xfrm>
          <a:off x="1189846" y="2901712"/>
          <a:ext cx="3932990" cy="35769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4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729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lang="it-IT" sz="1200" b="1" spc="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648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06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89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spc="25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500</a:t>
                      </a:r>
                      <a:r>
                        <a:rPr lang="de-DE" sz="1200" spc="-6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r>
                        <a:rPr lang="de-DE" sz="1200" spc="3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€</a:t>
                      </a:r>
                      <a:endParaRPr lang="de-DE"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182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568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90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568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903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903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984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58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bject 2">
            <a:extLst>
              <a:ext uri="{FF2B5EF4-FFF2-40B4-BE49-F238E27FC236}">
                <a16:creationId xmlns:a16="http://schemas.microsoft.com/office/drawing/2014/main" id="{5106938E-7065-2691-4325-007E8F83B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388" y="3244850"/>
            <a:ext cx="3451225" cy="220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4579" name="object 3">
            <a:extLst>
              <a:ext uri="{FF2B5EF4-FFF2-40B4-BE49-F238E27FC236}">
                <a16:creationId xmlns:a16="http://schemas.microsoft.com/office/drawing/2014/main" id="{4C760CE5-D716-A302-6DF1-DCB80A2F6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100" y="2636527"/>
            <a:ext cx="4813300" cy="2283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de-DE" altLang="it-IT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endiconto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al	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b="1" spc="-5" dirty="0">
                <a:latin typeface="Arial"/>
                <a:cs typeface="Arial"/>
              </a:rPr>
              <a:t>1 </a:t>
            </a:r>
            <a:r>
              <a:rPr lang="de-DE" sz="1800" b="1" spc="-5" dirty="0" err="1">
                <a:latin typeface="Arial"/>
                <a:cs typeface="Arial"/>
              </a:rPr>
              <a:t>ottobre</a:t>
            </a:r>
            <a:r>
              <a:rPr lang="de-DE" sz="1800" b="1" spc="-5" dirty="0">
                <a:latin typeface="Arial"/>
                <a:cs typeface="Arial"/>
              </a:rPr>
              <a:t> 2024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25"/>
              </a:spcBef>
            </a:pPr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pese di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imposte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boll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Finecobank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Spese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bancarie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2418E892-2685-E061-4D6D-12BCDCA36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532877"/>
              </p:ext>
            </p:extLst>
          </p:nvPr>
        </p:nvGraphicFramePr>
        <p:xfrm>
          <a:off x="1259496" y="3063409"/>
          <a:ext cx="3863340" cy="2943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lang="it-IT" sz="1200" b="1" spc="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de-DE" sz="1200" spc="25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100,07</a:t>
                      </a:r>
                      <a:r>
                        <a:rPr sz="1200" spc="-6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3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€</a:t>
                      </a: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de-DE" sz="1200" spc="25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15,75</a:t>
                      </a:r>
                      <a:r>
                        <a:rPr sz="1200" spc="-6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3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€</a:t>
                      </a: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bject 2">
            <a:extLst>
              <a:ext uri="{FF2B5EF4-FFF2-40B4-BE49-F238E27FC236}">
                <a16:creationId xmlns:a16="http://schemas.microsoft.com/office/drawing/2014/main" id="{AF59C60C-1506-FFAD-96C6-DF4CAA80B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36" y="3825265"/>
            <a:ext cx="3451225" cy="220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6627" name="object 3">
            <a:extLst>
              <a:ext uri="{FF2B5EF4-FFF2-40B4-BE49-F238E27FC236}">
                <a16:creationId xmlns:a16="http://schemas.microsoft.com/office/drawing/2014/main" id="{52181DED-2B58-E7F1-C451-63E14C69C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2441575"/>
            <a:ext cx="4813300" cy="223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ts val="100"/>
              </a:spcBef>
            </a:pPr>
            <a:r>
              <a:rPr lang="de-DE" altLang="it-IT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endiconto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al	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b="1" spc="-5" dirty="0">
                <a:latin typeface="Arial"/>
                <a:cs typeface="Arial"/>
              </a:rPr>
              <a:t>1 </a:t>
            </a:r>
            <a:r>
              <a:rPr lang="de-DE" sz="1800" b="1" spc="-5" dirty="0" err="1">
                <a:latin typeface="Arial"/>
                <a:cs typeface="Arial"/>
              </a:rPr>
              <a:t>ottobre</a:t>
            </a:r>
            <a:r>
              <a:rPr lang="de-DE" sz="1800" b="1" spc="-5" dirty="0">
                <a:latin typeface="Arial"/>
                <a:cs typeface="Arial"/>
              </a:rPr>
              <a:t> 2024</a:t>
            </a:r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Borse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studio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03CBC496-BE8D-2FD8-E2AD-8EDB23FA0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534401"/>
              </p:ext>
            </p:extLst>
          </p:nvPr>
        </p:nvGraphicFramePr>
        <p:xfrm>
          <a:off x="1259496" y="3063409"/>
          <a:ext cx="3863340" cy="29570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lang="it-IT" sz="1200" b="1" spc="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292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2.335,52</a:t>
                      </a:r>
                      <a:r>
                        <a:rPr lang="de-DE" sz="120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200" spc="3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€</a:t>
                      </a: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851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A81921F-4620-50AD-AC59-AA20E76CC5D9}"/>
              </a:ext>
            </a:extLst>
          </p:cNvPr>
          <p:cNvSpPr txBox="1"/>
          <p:nvPr/>
        </p:nvSpPr>
        <p:spPr>
          <a:xfrm>
            <a:off x="2908300" y="1720850"/>
            <a:ext cx="3708400" cy="2968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algn="ctr" eaLnBrk="1" fontAlgn="auto" hangingPunct="1">
              <a:spcBef>
                <a:spcPts val="95"/>
              </a:spcBef>
              <a:spcAft>
                <a:spcPts val="0"/>
              </a:spcAft>
              <a:tabLst>
                <a:tab pos="1518285" algn="l"/>
              </a:tabLst>
              <a:defRPr/>
            </a:pPr>
            <a:r>
              <a:rPr lang="de-DE" sz="1850" spc="-5" dirty="0" err="1">
                <a:latin typeface="Arial"/>
                <a:cs typeface="Arial"/>
              </a:rPr>
              <a:t>Bilancio</a:t>
            </a:r>
            <a:r>
              <a:rPr lang="de-DE" sz="1850" spc="-5" dirty="0">
                <a:latin typeface="Arial"/>
                <a:cs typeface="Arial"/>
              </a:rPr>
              <a:t> </a:t>
            </a:r>
            <a:r>
              <a:rPr lang="de-DE" sz="1850" spc="-5" dirty="0" err="1">
                <a:latin typeface="Arial"/>
                <a:cs typeface="Arial"/>
              </a:rPr>
              <a:t>Previsionale</a:t>
            </a:r>
            <a:r>
              <a:rPr lang="de-DE" sz="1850" b="1" spc="-5" dirty="0">
                <a:latin typeface="Arial"/>
                <a:cs typeface="Arial"/>
              </a:rPr>
              <a:t> 2024</a:t>
            </a:r>
            <a:endParaRPr sz="1850" dirty="0">
              <a:latin typeface="Arial"/>
              <a:cs typeface="Arial"/>
            </a:endParaRP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7449C604-114E-FF8A-EEBF-45A09570E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801010"/>
              </p:ext>
            </p:extLst>
          </p:nvPr>
        </p:nvGraphicFramePr>
        <p:xfrm>
          <a:off x="1927225" y="2330450"/>
          <a:ext cx="6838949" cy="43802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56196">
                  <a:extLst>
                    <a:ext uri="{9D8B030D-6E8A-4147-A177-3AD203B41FA5}">
                      <a16:colId xmlns:a16="http://schemas.microsoft.com/office/drawing/2014/main" val="2583265707"/>
                    </a:ext>
                  </a:extLst>
                </a:gridCol>
                <a:gridCol w="909911">
                  <a:extLst>
                    <a:ext uri="{9D8B030D-6E8A-4147-A177-3AD203B41FA5}">
                      <a16:colId xmlns:a16="http://schemas.microsoft.com/office/drawing/2014/main" val="1899424655"/>
                    </a:ext>
                  </a:extLst>
                </a:gridCol>
                <a:gridCol w="2874608">
                  <a:extLst>
                    <a:ext uri="{9D8B030D-6E8A-4147-A177-3AD203B41FA5}">
                      <a16:colId xmlns:a16="http://schemas.microsoft.com/office/drawing/2014/main" val="3284696457"/>
                    </a:ext>
                  </a:extLst>
                </a:gridCol>
                <a:gridCol w="998234">
                  <a:extLst>
                    <a:ext uri="{9D8B030D-6E8A-4147-A177-3AD203B41FA5}">
                      <a16:colId xmlns:a16="http://schemas.microsoft.com/office/drawing/2014/main" val="61606721"/>
                    </a:ext>
                  </a:extLst>
                </a:gridCol>
              </a:tblGrid>
              <a:tr h="723265">
                <a:tc gridSpan="2">
                  <a:txBody>
                    <a:bodyPr/>
                    <a:lstStyle/>
                    <a:p>
                      <a:pPr marL="885190" marR="1170305">
                        <a:spcBef>
                          <a:spcPts val="10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ENTRATE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454150" marR="1454150" algn="ctr">
                        <a:spcBef>
                          <a:spcPts val="108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USCITE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79760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18415">
                        <a:lnSpc>
                          <a:spcPts val="1255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QUOTE ASSOCIATIVE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8.280,00 €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55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CONSULENZE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1.356,70</a:t>
                      </a:r>
                      <a:r>
                        <a:rPr lang="en-US" sz="1100">
                          <a:effectLst/>
                        </a:rPr>
                        <a:t>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20865165"/>
                  </a:ext>
                </a:extLst>
              </a:tr>
              <a:tr h="280035">
                <a:tc>
                  <a:txBody>
                    <a:bodyPr/>
                    <a:lstStyle/>
                    <a:p>
                      <a:r>
                        <a:rPr lang="it-IT" sz="1100">
                          <a:effectLst/>
                        </a:rPr>
                        <a:t>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5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CONTRIBUTI E ASSOCIAZIONI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36749209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it-IT" sz="1100">
                          <a:effectLst/>
                        </a:rPr>
                        <a:t>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45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IMPOSTE E BOLLI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150,07 €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142734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25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SPESE BANCARIE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35,15 €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5772129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25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BORSE DI STUDIO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3.335,52 €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0347985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25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RIMBORSO SPESE DOCUMENTATE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150,00 €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3461016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7305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SPESE CONVEGNO 2024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3619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</a:pPr>
                      <a:r>
                        <a:rPr lang="en-US" sz="1100">
                          <a:effectLst/>
                        </a:rPr>
                        <a:t>00,00 €</a:t>
                      </a:r>
                      <a:endParaRPr lang="it-IT" sz="1100">
                        <a:effectLst/>
                      </a:endParaRPr>
                    </a:p>
                    <a:p>
                      <a:pPr marR="8890" algn="r"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34925" marB="0"/>
                </a:tc>
                <a:extLst>
                  <a:ext uri="{0D108BD9-81ED-4DB2-BD59-A6C34878D82A}">
                    <a16:rowId xmlns:a16="http://schemas.microsoft.com/office/drawing/2014/main" val="53049274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it-IT" sz="11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</a:pPr>
                      <a:r>
                        <a:rPr lang="it-IT" sz="1100">
                          <a:effectLst/>
                        </a:rPr>
                        <a:t> </a:t>
                      </a:r>
                    </a:p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94058499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328383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18415">
                        <a:lnSpc>
                          <a:spcPts val="131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Totale entrate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8.280,00 €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31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Totale uscite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5.527,44 €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4068395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161415" marR="1170305" algn="ctr">
                        <a:lnSpc>
                          <a:spcPts val="1305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Utile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66700" marR="18415" algn="ct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2.752,56 €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4502130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18415">
                        <a:lnSpc>
                          <a:spcPts val="13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Totale a pareggio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8.280,00 €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3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Totale a pareggio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8.280, 00 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8180845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3C84A4A-12DF-9BED-0C95-5BCAF2B41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4" y="2330609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C4ABE11-2A0A-7486-C834-11E02011443C}"/>
              </a:ext>
            </a:extLst>
          </p:cNvPr>
          <p:cNvSpPr txBox="1"/>
          <p:nvPr/>
        </p:nvSpPr>
        <p:spPr>
          <a:xfrm>
            <a:off x="3746500" y="2330450"/>
            <a:ext cx="3706813" cy="2968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algn="ctr" eaLnBrk="1" fontAlgn="auto" hangingPunct="1">
              <a:spcBef>
                <a:spcPts val="95"/>
              </a:spcBef>
              <a:spcAft>
                <a:spcPts val="0"/>
              </a:spcAft>
              <a:tabLst>
                <a:tab pos="1518285" algn="l"/>
              </a:tabLst>
              <a:defRPr/>
            </a:pPr>
            <a:r>
              <a:rPr lang="de-DE" sz="1850" spc="-5" dirty="0" err="1">
                <a:latin typeface="Arial"/>
                <a:cs typeface="Arial"/>
              </a:rPr>
              <a:t>Preventivo</a:t>
            </a:r>
            <a:r>
              <a:rPr lang="de-DE" sz="1850" b="1" spc="-5" dirty="0">
                <a:latin typeface="Arial"/>
                <a:cs typeface="Arial"/>
              </a:rPr>
              <a:t> 2024</a:t>
            </a:r>
            <a:endParaRPr sz="1850" dirty="0">
              <a:latin typeface="Arial"/>
              <a:cs typeface="Arial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0E2EDEF-4E0F-1350-4532-24CB0BF24BC5}"/>
              </a:ext>
            </a:extLst>
          </p:cNvPr>
          <p:cNvSpPr txBox="1"/>
          <p:nvPr/>
        </p:nvSpPr>
        <p:spPr>
          <a:xfrm>
            <a:off x="4406900" y="2990850"/>
            <a:ext cx="2386013" cy="238125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 eaLnBrk="1" fontAlgn="auto" hangingPunct="1">
              <a:spcBef>
                <a:spcPts val="105"/>
              </a:spcBef>
              <a:spcAft>
                <a:spcPts val="0"/>
              </a:spcAft>
              <a:defRPr/>
            </a:pPr>
            <a:r>
              <a:rPr sz="1400" b="1" spc="-5" dirty="0">
                <a:latin typeface="Arial"/>
                <a:cs typeface="Arial"/>
              </a:rPr>
              <a:t>VARIAZIONI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PATRIMONIALI</a:t>
            </a:r>
            <a:endParaRPr sz="1400" dirty="0">
              <a:latin typeface="Arial"/>
              <a:cs typeface="Arial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3AF7AB1E-5C12-BF4A-09FC-9E9D3CA332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24173"/>
              </p:ext>
            </p:extLst>
          </p:nvPr>
        </p:nvGraphicFramePr>
        <p:xfrm>
          <a:off x="2883693" y="3473450"/>
          <a:ext cx="4926013" cy="212325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153100">
                  <a:extLst>
                    <a:ext uri="{9D8B030D-6E8A-4147-A177-3AD203B41FA5}">
                      <a16:colId xmlns:a16="http://schemas.microsoft.com/office/drawing/2014/main" val="191740904"/>
                    </a:ext>
                  </a:extLst>
                </a:gridCol>
                <a:gridCol w="1772913">
                  <a:extLst>
                    <a:ext uri="{9D8B030D-6E8A-4147-A177-3AD203B41FA5}">
                      <a16:colId xmlns:a16="http://schemas.microsoft.com/office/drawing/2014/main" val="3496798584"/>
                    </a:ext>
                  </a:extLst>
                </a:gridCol>
              </a:tblGrid>
              <a:tr h="614829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Saldo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c/c 31.12.2023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23.343,20 €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endParaRPr lang="it-IT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492451"/>
                  </a:ext>
                </a:extLst>
              </a:tr>
              <a:tr h="832058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Risultato di esercizio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marR="18415">
                        <a:lnSpc>
                          <a:spcPts val="1270"/>
                        </a:lnSpc>
                        <a:spcBef>
                          <a:spcPts val="170"/>
                        </a:spcBef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2.752,56 € </a:t>
                      </a:r>
                      <a:endParaRPr lang="it-IT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205003"/>
                  </a:ext>
                </a:extLst>
              </a:tr>
              <a:tr h="676372">
                <a:tc>
                  <a:txBody>
                    <a:bodyPr/>
                    <a:lstStyle/>
                    <a:p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Saldo ipotetico c/c al 31.12.2024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26.095,76 €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257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561557D9-3E3D-A207-EAAE-89CB513649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77035"/>
              </p:ext>
            </p:extLst>
          </p:nvPr>
        </p:nvGraphicFramePr>
        <p:xfrm>
          <a:off x="850900" y="806450"/>
          <a:ext cx="9220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705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5D6E793-E313-9E24-8267-C1C35A116B26}"/>
              </a:ext>
            </a:extLst>
          </p:cNvPr>
          <p:cNvSpPr txBox="1"/>
          <p:nvPr/>
        </p:nvSpPr>
        <p:spPr>
          <a:xfrm>
            <a:off x="3695700" y="1900238"/>
            <a:ext cx="5080000" cy="296876"/>
          </a:xfrm>
          <a:prstGeom prst="rect">
            <a:avLst/>
          </a:prstGeom>
        </p:spPr>
        <p:txBody>
          <a:bodyPr wrap="square" lIns="0" tIns="12065" rIns="0" bIns="0">
            <a:spAutoFit/>
          </a:bodyPr>
          <a:lstStyle/>
          <a:p>
            <a:pPr marL="12700" eaLnBrk="1" fontAlgn="auto" hangingPunct="1">
              <a:spcBef>
                <a:spcPts val="95"/>
              </a:spcBef>
              <a:spcAft>
                <a:spcPts val="0"/>
              </a:spcAft>
              <a:tabLst>
                <a:tab pos="1518285" algn="l"/>
              </a:tabLst>
              <a:defRPr/>
            </a:pPr>
            <a:r>
              <a:rPr lang="de-DE" sz="1850" spc="-5" dirty="0">
                <a:latin typeface="Arial"/>
                <a:cs typeface="Arial"/>
              </a:rPr>
              <a:t>R</a:t>
            </a:r>
            <a:r>
              <a:rPr sz="1850" spc="-5" dirty="0" err="1">
                <a:latin typeface="Arial"/>
                <a:cs typeface="Arial"/>
              </a:rPr>
              <a:t>endiconto</a:t>
            </a:r>
            <a:r>
              <a:rPr lang="it-IT" sz="1850" spc="-5" dirty="0">
                <a:latin typeface="Arial"/>
                <a:cs typeface="Arial"/>
              </a:rPr>
              <a:t> </a:t>
            </a:r>
            <a:r>
              <a:rPr lang="de-DE" sz="1850" b="1" spc="-5" dirty="0">
                <a:solidFill>
                  <a:srgbClr val="FF0000"/>
                </a:solidFill>
                <a:latin typeface="Arial"/>
                <a:cs typeface="Arial"/>
              </a:rPr>
              <a:t>2023 </a:t>
            </a:r>
            <a:r>
              <a:rPr lang="de-DE" sz="1850" b="1" spc="-5" dirty="0">
                <a:latin typeface="Arial"/>
                <a:cs typeface="Arial"/>
              </a:rPr>
              <a:t>(</a:t>
            </a:r>
            <a:r>
              <a:rPr lang="de-DE" sz="1850" b="1" spc="-5" dirty="0" err="1">
                <a:latin typeface="Arial"/>
                <a:cs typeface="Arial"/>
              </a:rPr>
              <a:t>bilancio</a:t>
            </a:r>
            <a:r>
              <a:rPr lang="de-DE" sz="1850" b="1" spc="-5" dirty="0">
                <a:latin typeface="Arial"/>
                <a:cs typeface="Arial"/>
              </a:rPr>
              <a:t> </a:t>
            </a:r>
            <a:r>
              <a:rPr lang="de-DE" sz="1850" b="1" spc="-5" dirty="0" err="1">
                <a:latin typeface="Arial"/>
                <a:cs typeface="Arial"/>
              </a:rPr>
              <a:t>consuntivo</a:t>
            </a:r>
            <a:r>
              <a:rPr lang="de-DE" sz="1850" b="1" spc="-5" dirty="0">
                <a:latin typeface="Arial"/>
                <a:cs typeface="Arial"/>
              </a:rPr>
              <a:t>)</a:t>
            </a:r>
            <a:endParaRPr sz="1850" dirty="0">
              <a:latin typeface="Arial"/>
              <a:cs typeface="Arial"/>
            </a:endParaRP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999EA2F-D28B-0EB2-8E5F-B03D0B482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239476"/>
              </p:ext>
            </p:extLst>
          </p:nvPr>
        </p:nvGraphicFramePr>
        <p:xfrm>
          <a:off x="1612900" y="2482851"/>
          <a:ext cx="8153400" cy="45151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56505">
                  <a:extLst>
                    <a:ext uri="{9D8B030D-6E8A-4147-A177-3AD203B41FA5}">
                      <a16:colId xmlns:a16="http://schemas.microsoft.com/office/drawing/2014/main" val="1224986139"/>
                    </a:ext>
                  </a:extLst>
                </a:gridCol>
                <a:gridCol w="1181663">
                  <a:extLst>
                    <a:ext uri="{9D8B030D-6E8A-4147-A177-3AD203B41FA5}">
                      <a16:colId xmlns:a16="http://schemas.microsoft.com/office/drawing/2014/main" val="529407262"/>
                    </a:ext>
                  </a:extLst>
                </a:gridCol>
                <a:gridCol w="3433569">
                  <a:extLst>
                    <a:ext uri="{9D8B030D-6E8A-4147-A177-3AD203B41FA5}">
                      <a16:colId xmlns:a16="http://schemas.microsoft.com/office/drawing/2014/main" val="2651414310"/>
                    </a:ext>
                  </a:extLst>
                </a:gridCol>
                <a:gridCol w="1181663">
                  <a:extLst>
                    <a:ext uri="{9D8B030D-6E8A-4147-A177-3AD203B41FA5}">
                      <a16:colId xmlns:a16="http://schemas.microsoft.com/office/drawing/2014/main" val="479694396"/>
                    </a:ext>
                  </a:extLst>
                </a:gridCol>
              </a:tblGrid>
              <a:tr h="749207">
                <a:tc gridSpan="2">
                  <a:txBody>
                    <a:bodyPr/>
                    <a:lstStyle/>
                    <a:p>
                      <a:pPr marL="885190" marR="1170305">
                        <a:spcBef>
                          <a:spcPts val="108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ENTRATE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454150" marR="1454150" algn="ctr">
                        <a:spcBef>
                          <a:spcPts val="108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USCITE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496421"/>
                  </a:ext>
                </a:extLst>
              </a:tr>
              <a:tr h="302577">
                <a:tc>
                  <a:txBody>
                    <a:bodyPr/>
                    <a:lstStyle/>
                    <a:p>
                      <a:pPr marL="18415">
                        <a:lnSpc>
                          <a:spcPts val="1255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QUOTE ASSOCIATIVE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13.640,00 €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55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CONSULENZE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202124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1.909,16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959651"/>
                  </a:ext>
                </a:extLst>
              </a:tr>
              <a:tr h="290079">
                <a:tc>
                  <a:txBody>
                    <a:bodyPr/>
                    <a:lstStyle/>
                    <a:p>
                      <a:r>
                        <a:rPr lang="it-IT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DAAD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2.990,00 €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it-IT" sz="11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5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CONTRIBUTI E ASSOCIAZIONI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300,00 €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1056438"/>
                  </a:ext>
                </a:extLst>
              </a:tr>
              <a:tr h="302577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45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IMPOSTE E BOLLI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252,68 €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759454"/>
                  </a:ext>
                </a:extLst>
              </a:tr>
              <a:tr h="260559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25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SPESE BANCARIE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35,15 €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3807918"/>
                  </a:ext>
                </a:extLst>
              </a:tr>
              <a:tr h="302577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25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BORSE DI STUDIO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1.193,50 € 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09770"/>
                  </a:ext>
                </a:extLst>
              </a:tr>
              <a:tr h="302577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225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RIMBORSO SPESE DOCUMENTATE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23,95 €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161014"/>
                  </a:ext>
                </a:extLst>
              </a:tr>
              <a:tr h="385446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305">
                        <a:spcBef>
                          <a:spcPts val="285"/>
                        </a:spcBef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PUBBLICAZIONI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3619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6.075,60 </a:t>
                      </a:r>
                      <a:r>
                        <a:rPr lang="it-IT" sz="1100" spc="3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349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478755"/>
                  </a:ext>
                </a:extLst>
              </a:tr>
              <a:tr h="378222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32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it-IT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SPESE CONVEGNO 2023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11.814,26 €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7947950"/>
                  </a:ext>
                </a:extLst>
              </a:tr>
              <a:tr h="278897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STORNI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120  €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048939"/>
                  </a:ext>
                </a:extLst>
              </a:tr>
              <a:tr h="302577">
                <a:tc>
                  <a:txBody>
                    <a:bodyPr/>
                    <a:lstStyle/>
                    <a:p>
                      <a:pPr marL="18415">
                        <a:lnSpc>
                          <a:spcPts val="131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Totale entrate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16.630,00 €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31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Totale uscite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21.724,3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171014"/>
                  </a:ext>
                </a:extLst>
              </a:tr>
              <a:tr h="302577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1415" marR="1170305">
                        <a:lnSpc>
                          <a:spcPts val="1305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Passivo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6700" marR="18415" algn="ct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-5.094,3 €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853308"/>
                  </a:ext>
                </a:extLst>
              </a:tr>
              <a:tr h="302577">
                <a:tc>
                  <a:txBody>
                    <a:bodyPr/>
                    <a:lstStyle/>
                    <a:p>
                      <a:pPr marL="18415">
                        <a:lnSpc>
                          <a:spcPts val="13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Totale a pareggio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16.630,00 €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ts val="13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Totale a pareggio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415" algn="r">
                        <a:lnSpc>
                          <a:spcPts val="127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16.630,00 €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91187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BDA567A-1816-62B9-0298-AB44D0040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24" y="2635726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30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297AB413-08ED-759E-ABD3-A1C94C5B5DFB}"/>
              </a:ext>
            </a:extLst>
          </p:cNvPr>
          <p:cNvSpPr txBox="1"/>
          <p:nvPr/>
        </p:nvSpPr>
        <p:spPr>
          <a:xfrm>
            <a:off x="4154488" y="3559175"/>
            <a:ext cx="2386012" cy="239713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 eaLnBrk="1" fontAlgn="auto" hangingPunct="1">
              <a:spcBef>
                <a:spcPts val="105"/>
              </a:spcBef>
              <a:spcAft>
                <a:spcPts val="0"/>
              </a:spcAft>
              <a:defRPr/>
            </a:pPr>
            <a:r>
              <a:rPr sz="1400" b="1" spc="-5" dirty="0">
                <a:latin typeface="Arial"/>
                <a:cs typeface="Arial"/>
              </a:rPr>
              <a:t>VARIAZIONI</a:t>
            </a:r>
            <a:r>
              <a:rPr sz="1400" b="1" spc="-4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PATRIMONIALI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735F914-CBC0-C31F-37F5-396930DDC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135669"/>
              </p:ext>
            </p:extLst>
          </p:nvPr>
        </p:nvGraphicFramePr>
        <p:xfrm>
          <a:off x="2755900" y="4083051"/>
          <a:ext cx="5334000" cy="144779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481703">
                  <a:extLst>
                    <a:ext uri="{9D8B030D-6E8A-4147-A177-3AD203B41FA5}">
                      <a16:colId xmlns:a16="http://schemas.microsoft.com/office/drawing/2014/main" val="295541954"/>
                    </a:ext>
                  </a:extLst>
                </a:gridCol>
                <a:gridCol w="1852297">
                  <a:extLst>
                    <a:ext uri="{9D8B030D-6E8A-4147-A177-3AD203B41FA5}">
                      <a16:colId xmlns:a16="http://schemas.microsoft.com/office/drawing/2014/main" val="1799643337"/>
                    </a:ext>
                  </a:extLst>
                </a:gridCol>
              </a:tblGrid>
              <a:tr h="509072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Saldo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c/c 31.12.2022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28.437,5 €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13542"/>
                  </a:ext>
                </a:extLst>
              </a:tr>
              <a:tr h="536612">
                <a:tc>
                  <a:txBody>
                    <a:bodyPr/>
                    <a:lstStyle/>
                    <a:p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Risultato di esercizio</a:t>
                      </a:r>
                      <a:endParaRPr lang="it-IT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pPr marR="18415">
                        <a:lnSpc>
                          <a:spcPts val="1270"/>
                        </a:lnSpc>
                        <a:spcBef>
                          <a:spcPts val="170"/>
                        </a:spcBef>
                      </a:pPr>
                      <a:r>
                        <a:rPr lang="it-IT" sz="1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-5094,3 €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8988122"/>
                  </a:ext>
                </a:extLst>
              </a:tr>
              <a:tr h="402115"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Saldo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c/c 28.09.2023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A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23.343,2 € </a:t>
                      </a:r>
                      <a:endParaRPr lang="it-IT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68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383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9AB1C0EE-40D0-711A-DAED-E3B9E89F10F3}"/>
              </a:ext>
            </a:extLst>
          </p:cNvPr>
          <p:cNvSpPr txBox="1"/>
          <p:nvPr/>
        </p:nvSpPr>
        <p:spPr>
          <a:xfrm>
            <a:off x="3746500" y="1339850"/>
            <a:ext cx="4818063" cy="1150956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eaLnBrk="1" fontAlgn="auto" hangingPunct="1">
              <a:spcBef>
                <a:spcPts val="95"/>
              </a:spcBef>
              <a:spcAft>
                <a:spcPts val="0"/>
              </a:spcAft>
              <a:tabLst>
                <a:tab pos="1518285" algn="l"/>
              </a:tabLst>
              <a:defRPr/>
            </a:pPr>
            <a:r>
              <a:rPr lang="it-IT" sz="1850" spc="-5" dirty="0">
                <a:latin typeface="Arial"/>
                <a:cs typeface="Arial"/>
              </a:rPr>
              <a:t>Analisi entrate</a:t>
            </a:r>
            <a:endParaRPr sz="2250" dirty="0">
              <a:latin typeface="Arial"/>
              <a:cs typeface="Arial"/>
            </a:endParaRPr>
          </a:p>
          <a:p>
            <a:pPr marL="2285365" algn="ctr"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endParaRPr lang="de-DE" sz="1850" b="1" spc="-5" dirty="0">
              <a:latin typeface="Arial"/>
              <a:cs typeface="Arial"/>
            </a:endParaRPr>
          </a:p>
          <a:p>
            <a:pPr marL="2285365" algn="ctr"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endParaRPr lang="de-DE" sz="1850" b="1" spc="-5" dirty="0">
              <a:latin typeface="Arial"/>
              <a:cs typeface="Arial"/>
            </a:endParaRPr>
          </a:p>
          <a:p>
            <a:pPr marL="2285365" algn="ctr"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r>
              <a:rPr lang="de-DE" sz="1850" b="1" spc="-5" dirty="0">
                <a:latin typeface="Arial"/>
                <a:cs typeface="Arial"/>
              </a:rPr>
              <a:t>		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857741B6-A23B-C49A-0F7C-62EE19218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800107"/>
              </p:ext>
            </p:extLst>
          </p:nvPr>
        </p:nvGraphicFramePr>
        <p:xfrm>
          <a:off x="1689100" y="3336925"/>
          <a:ext cx="3527425" cy="2039304"/>
        </p:xfrm>
        <a:graphic>
          <a:graphicData uri="http://schemas.openxmlformats.org/drawingml/2006/table">
            <a:tbl>
              <a:tblPr/>
              <a:tblGrid>
                <a:gridCol w="230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6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ENTRATE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>
                      <a:lvl1pPr marL="22225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2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QUOTE ASSOCIATIVE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195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13.640,00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</a:txBody>
                  <a:tcPr marL="0" marR="0" marT="34925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8">
                <a:tc>
                  <a:txBody>
                    <a:bodyPr/>
                    <a:lstStyle>
                      <a:lvl1pPr marL="22225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2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925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4">
            <a:extLst>
              <a:ext uri="{FF2B5EF4-FFF2-40B4-BE49-F238E27FC236}">
                <a16:creationId xmlns:a16="http://schemas.microsoft.com/office/drawing/2014/main" id="{8AB601D6-5717-5CA4-6EF3-DA04BE785A8E}"/>
              </a:ext>
            </a:extLst>
          </p:cNvPr>
          <p:cNvSpPr/>
          <p:nvPr/>
        </p:nvSpPr>
        <p:spPr>
          <a:xfrm>
            <a:off x="5356225" y="2559050"/>
            <a:ext cx="4495800" cy="29289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b="1" spc="-5" dirty="0">
              <a:latin typeface="Arial"/>
              <a:cs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spc="-5" dirty="0" err="1">
                <a:latin typeface="Arial"/>
                <a:cs typeface="Arial"/>
              </a:rPr>
              <a:t>Soci</a:t>
            </a:r>
            <a:r>
              <a:rPr lang="de-DE" sz="2000" b="1" spc="-5" dirty="0">
                <a:latin typeface="Arial"/>
                <a:cs typeface="Arial"/>
              </a:rPr>
              <a:t> in </a:t>
            </a:r>
            <a:r>
              <a:rPr lang="de-DE" sz="2000" b="1" spc="-5" dirty="0" err="1">
                <a:latin typeface="Arial"/>
                <a:cs typeface="Arial"/>
              </a:rPr>
              <a:t>regola</a:t>
            </a:r>
            <a:r>
              <a:rPr lang="de-DE" sz="2000" b="1" spc="-5" dirty="0">
                <a:latin typeface="Arial"/>
                <a:cs typeface="Arial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spc="-5" dirty="0">
                <a:latin typeface="Arial"/>
                <a:cs typeface="Arial"/>
              </a:rPr>
              <a:t>al 31 </a:t>
            </a:r>
            <a:r>
              <a:rPr lang="de-DE" sz="2000" b="1" spc="-5" dirty="0" err="1">
                <a:latin typeface="Arial"/>
                <a:cs typeface="Arial"/>
              </a:rPr>
              <a:t>dicembre</a:t>
            </a:r>
            <a:r>
              <a:rPr lang="de-DE" sz="2000" b="1" spc="-5" dirty="0">
                <a:latin typeface="Arial"/>
                <a:cs typeface="Arial"/>
              </a:rPr>
              <a:t> 2023: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1" dirty="0">
                <a:solidFill>
                  <a:srgbClr val="FF0000"/>
                </a:solidFill>
                <a:latin typeface="+mn-lt"/>
              </a:rPr>
              <a:t>234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b="1" dirty="0">
              <a:solidFill>
                <a:srgbClr val="FF0000"/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</a:rPr>
              <a:t>31.12.2020: </a:t>
            </a:r>
            <a:r>
              <a:rPr lang="de-DE" sz="2000" dirty="0">
                <a:solidFill>
                  <a:srgbClr val="FF0000"/>
                </a:solidFill>
                <a:latin typeface="+mn-lt"/>
              </a:rPr>
              <a:t>219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</a:rPr>
              <a:t>31.12.2021: </a:t>
            </a:r>
            <a:r>
              <a:rPr lang="de-DE" sz="2000" dirty="0">
                <a:solidFill>
                  <a:srgbClr val="FF0000"/>
                </a:solidFill>
                <a:latin typeface="+mn-lt"/>
              </a:rPr>
              <a:t>221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</a:rPr>
              <a:t>31.12.2022:</a:t>
            </a:r>
            <a:r>
              <a:rPr lang="de-DE" sz="2000" dirty="0">
                <a:solidFill>
                  <a:srgbClr val="FF0000"/>
                </a:solidFill>
                <a:latin typeface="+mn-lt"/>
              </a:rPr>
              <a:t> 220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dirty="0">
              <a:solidFill>
                <a:srgbClr val="FF0000"/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349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470CA-8222-2498-B559-09D172AEB3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73E87228-5E48-50BB-76BD-3CEABAC174A2}"/>
              </a:ext>
            </a:extLst>
          </p:cNvPr>
          <p:cNvSpPr txBox="1"/>
          <p:nvPr/>
        </p:nvSpPr>
        <p:spPr>
          <a:xfrm>
            <a:off x="3746500" y="1339850"/>
            <a:ext cx="4818063" cy="1150956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eaLnBrk="1" fontAlgn="auto" hangingPunct="1">
              <a:spcBef>
                <a:spcPts val="95"/>
              </a:spcBef>
              <a:spcAft>
                <a:spcPts val="0"/>
              </a:spcAft>
              <a:tabLst>
                <a:tab pos="1518285" algn="l"/>
              </a:tabLst>
              <a:defRPr/>
            </a:pPr>
            <a:r>
              <a:rPr lang="it-IT" sz="1850" spc="-5" dirty="0">
                <a:latin typeface="Arial"/>
                <a:cs typeface="Arial"/>
              </a:rPr>
              <a:t>Analisi entrate</a:t>
            </a:r>
            <a:endParaRPr sz="2250" dirty="0">
              <a:latin typeface="Arial"/>
              <a:cs typeface="Arial"/>
            </a:endParaRPr>
          </a:p>
          <a:p>
            <a:pPr marL="2285365" algn="ctr"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endParaRPr lang="de-DE" sz="1850" b="1" spc="-5" dirty="0">
              <a:latin typeface="Arial"/>
              <a:cs typeface="Arial"/>
            </a:endParaRPr>
          </a:p>
          <a:p>
            <a:pPr marL="2285365" algn="ctr"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endParaRPr lang="de-DE" sz="1850" b="1" spc="-5" dirty="0">
              <a:latin typeface="Arial"/>
              <a:cs typeface="Arial"/>
            </a:endParaRPr>
          </a:p>
          <a:p>
            <a:pPr marL="2285365" algn="ctr" eaLnBrk="1" fontAlgn="auto" hangingPunct="1">
              <a:spcBef>
                <a:spcPts val="5"/>
              </a:spcBef>
              <a:spcAft>
                <a:spcPts val="0"/>
              </a:spcAft>
              <a:defRPr/>
            </a:pPr>
            <a:r>
              <a:rPr lang="de-DE" sz="1850" b="1" spc="-5" dirty="0">
                <a:latin typeface="Arial"/>
                <a:cs typeface="Arial"/>
              </a:rPr>
              <a:t>		</a:t>
            </a: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56FE1364-07EF-696C-15C6-07662882F6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775632"/>
              </p:ext>
            </p:extLst>
          </p:nvPr>
        </p:nvGraphicFramePr>
        <p:xfrm>
          <a:off x="1689100" y="3336925"/>
          <a:ext cx="3527425" cy="2097406"/>
        </p:xfrm>
        <a:graphic>
          <a:graphicData uri="http://schemas.openxmlformats.org/drawingml/2006/table">
            <a:tbl>
              <a:tblPr/>
              <a:tblGrid>
                <a:gridCol w="2306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6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ENTRATE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>
                      <a:lvl1pPr marL="22225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2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195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925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538">
                <a:tc>
                  <a:txBody>
                    <a:bodyPr/>
                    <a:lstStyle>
                      <a:lvl1pPr marL="22225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22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DAAD</a:t>
                      </a:r>
                    </a:p>
                  </a:txBody>
                  <a:tcPr marL="0" marR="0" marT="34925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2.990,00 </a:t>
                      </a:r>
                      <a:r>
                        <a:rPr kumimoji="0" lang="it-IT" altLang="it-IT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object 4">
            <a:extLst>
              <a:ext uri="{FF2B5EF4-FFF2-40B4-BE49-F238E27FC236}">
                <a16:creationId xmlns:a16="http://schemas.microsoft.com/office/drawing/2014/main" id="{C9A66D22-7336-C8D6-0B7E-37A53B638B4C}"/>
              </a:ext>
            </a:extLst>
          </p:cNvPr>
          <p:cNvSpPr/>
          <p:nvPr/>
        </p:nvSpPr>
        <p:spPr>
          <a:xfrm>
            <a:off x="5370286" y="2787650"/>
            <a:ext cx="4495800" cy="29289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dirty="0">
              <a:solidFill>
                <a:srgbClr val="FF0000"/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dirty="0">
              <a:solidFill>
                <a:srgbClr val="FF0000"/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2000" dirty="0">
              <a:solidFill>
                <a:srgbClr val="FF0000"/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err="1">
                <a:solidFill>
                  <a:srgbClr val="FF0000"/>
                </a:solidFill>
                <a:latin typeface="+mn-lt"/>
              </a:rPr>
              <a:t>Contributo</a:t>
            </a:r>
            <a:r>
              <a:rPr lang="de-DE" sz="2000" dirty="0">
                <a:solidFill>
                  <a:srgbClr val="FF0000"/>
                </a:solidFill>
                <a:latin typeface="+mn-lt"/>
              </a:rPr>
              <a:t> DAAD per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err="1">
                <a:solidFill>
                  <a:srgbClr val="FF0000"/>
                </a:solidFill>
                <a:latin typeface="+mn-lt"/>
              </a:rPr>
              <a:t>Convegno</a:t>
            </a:r>
            <a:r>
              <a:rPr lang="de-DE" sz="2000" dirty="0">
                <a:solidFill>
                  <a:srgbClr val="FF0000"/>
                </a:solidFill>
                <a:latin typeface="+mn-lt"/>
              </a:rPr>
              <a:t> Annuale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FF0000"/>
                </a:solidFill>
                <a:latin typeface="+mn-lt"/>
              </a:rPr>
              <a:t>Jahrestagung AIG 2023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921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bject 2">
            <a:extLst>
              <a:ext uri="{FF2B5EF4-FFF2-40B4-BE49-F238E27FC236}">
                <a16:creationId xmlns:a16="http://schemas.microsoft.com/office/drawing/2014/main" id="{0DEA8DCA-0F7F-D8C8-C6B8-215417D09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4884" y="2556062"/>
            <a:ext cx="3684588" cy="215741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6670B682-31B6-827C-488B-8D6E20408F29}"/>
              </a:ext>
            </a:extLst>
          </p:cNvPr>
          <p:cNvSpPr txBox="1"/>
          <p:nvPr/>
        </p:nvSpPr>
        <p:spPr>
          <a:xfrm>
            <a:off x="3746500" y="2254250"/>
            <a:ext cx="4722813" cy="2341025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3124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850" spc="-5" dirty="0">
              <a:latin typeface="Arial"/>
              <a:cs typeface="Arial"/>
            </a:endParaRPr>
          </a:p>
          <a:p>
            <a:pPr marL="31242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1850" spc="-5" dirty="0" err="1">
                <a:latin typeface="Arial"/>
                <a:cs typeface="Arial"/>
              </a:rPr>
              <a:t>Consulenze</a:t>
            </a:r>
            <a:endParaRPr sz="1850" dirty="0">
              <a:latin typeface="Arial"/>
              <a:cs typeface="Arial"/>
            </a:endParaRPr>
          </a:p>
          <a:p>
            <a:pPr marL="311785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1850" b="1" spc="-5" dirty="0" err="1">
                <a:latin typeface="Arial"/>
                <a:cs typeface="Arial"/>
              </a:rPr>
              <a:t>manutenzione</a:t>
            </a:r>
            <a:endParaRPr sz="1850" dirty="0">
              <a:latin typeface="Arial"/>
              <a:cs typeface="Arial"/>
            </a:endParaRPr>
          </a:p>
          <a:p>
            <a:pPr marL="3129280" algn="ctr" eaLnBrk="1" fontAlgn="auto" hangingPunct="1">
              <a:spcBef>
                <a:spcPts val="95"/>
              </a:spcBef>
              <a:spcAft>
                <a:spcPts val="0"/>
              </a:spcAft>
              <a:defRPr/>
            </a:pPr>
            <a:r>
              <a:rPr sz="1850" b="1" dirty="0" err="1">
                <a:latin typeface="Arial"/>
                <a:cs typeface="Arial"/>
              </a:rPr>
              <a:t>annuale</a:t>
            </a:r>
            <a:r>
              <a:rPr sz="1850" b="1" spc="-45" dirty="0">
                <a:latin typeface="Arial"/>
                <a:cs typeface="Arial"/>
              </a:rPr>
              <a:t> </a:t>
            </a:r>
            <a:r>
              <a:rPr sz="1850" b="1" dirty="0" err="1">
                <a:latin typeface="Arial"/>
                <a:cs typeface="Arial"/>
              </a:rPr>
              <a:t>sito</a:t>
            </a:r>
            <a:r>
              <a:rPr lang="it-IT" sz="1850" b="1" dirty="0">
                <a:latin typeface="Arial"/>
                <a:cs typeface="Arial"/>
              </a:rPr>
              <a:t>,</a:t>
            </a:r>
            <a:endParaRPr lang="de-DE" sz="1850" b="1" dirty="0">
              <a:latin typeface="Arial"/>
              <a:cs typeface="Arial"/>
            </a:endParaRPr>
          </a:p>
          <a:p>
            <a:pPr marL="3129280" algn="ctr" eaLnBrk="1" fontAlgn="auto" hangingPunct="1">
              <a:spcBef>
                <a:spcPts val="95"/>
              </a:spcBef>
              <a:spcAft>
                <a:spcPts val="0"/>
              </a:spcAft>
              <a:defRPr/>
            </a:pPr>
            <a:r>
              <a:rPr lang="de-DE" sz="1850" b="1" dirty="0" err="1">
                <a:latin typeface="Arial"/>
                <a:cs typeface="Arial"/>
              </a:rPr>
              <a:t>commercia</a:t>
            </a:r>
            <a:r>
              <a:rPr lang="de-DE" sz="1850" b="1" dirty="0">
                <a:latin typeface="Arial"/>
                <a:cs typeface="Arial"/>
              </a:rPr>
              <a:t>-</a:t>
            </a:r>
          </a:p>
          <a:p>
            <a:pPr marL="3129280" algn="ctr" eaLnBrk="1" fontAlgn="auto" hangingPunct="1">
              <a:spcBef>
                <a:spcPts val="95"/>
              </a:spcBef>
              <a:spcAft>
                <a:spcPts val="0"/>
              </a:spcAft>
              <a:defRPr/>
            </a:pPr>
            <a:r>
              <a:rPr lang="de-DE" sz="1850" b="1" dirty="0" err="1">
                <a:latin typeface="Arial"/>
                <a:cs typeface="Arial"/>
              </a:rPr>
              <a:t>lista</a:t>
            </a:r>
            <a:endParaRPr lang="de-DE" sz="1850" b="1" dirty="0">
              <a:latin typeface="Arial"/>
              <a:cs typeface="Arial"/>
            </a:endParaRPr>
          </a:p>
          <a:p>
            <a:pPr marL="3129280" algn="ctr" eaLnBrk="1" fontAlgn="auto" hangingPunct="1">
              <a:spcBef>
                <a:spcPts val="95"/>
              </a:spcBef>
              <a:spcAft>
                <a:spcPts val="0"/>
              </a:spcAft>
              <a:defRPr/>
            </a:pPr>
            <a:r>
              <a:rPr lang="de-DE" sz="1850" b="1" dirty="0" err="1">
                <a:latin typeface="Arial"/>
                <a:cs typeface="Arial"/>
              </a:rPr>
              <a:t>adempimenti</a:t>
            </a:r>
            <a:r>
              <a:rPr lang="de-DE" sz="1850" b="1" dirty="0">
                <a:latin typeface="Arial"/>
                <a:cs typeface="Arial"/>
              </a:rPr>
              <a:t> </a:t>
            </a:r>
            <a:r>
              <a:rPr lang="de-DE" sz="1850" b="1" dirty="0" err="1">
                <a:latin typeface="Arial"/>
                <a:cs typeface="Arial"/>
              </a:rPr>
              <a:t>fiscali</a:t>
            </a:r>
            <a:endParaRPr sz="1850" dirty="0">
              <a:latin typeface="Arial"/>
              <a:cs typeface="Arial"/>
            </a:endParaRPr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B56A686D-82E9-D302-5FD9-46180DA4B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782437"/>
              </p:ext>
            </p:extLst>
          </p:nvPr>
        </p:nvGraphicFramePr>
        <p:xfrm>
          <a:off x="1155700" y="2863850"/>
          <a:ext cx="4343400" cy="31261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89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>
                          <a:solidFill>
                            <a:srgbClr val="202124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1909, 16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€</a:t>
                      </a:r>
                      <a:endParaRPr lang="it-IT" sz="12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spc="-6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11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B569396D-587A-F7E7-C423-BC7FF87066F3}"/>
              </a:ext>
            </a:extLst>
          </p:cNvPr>
          <p:cNvSpPr txBox="1"/>
          <p:nvPr/>
        </p:nvSpPr>
        <p:spPr>
          <a:xfrm>
            <a:off x="4432300" y="1197216"/>
            <a:ext cx="1403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Analisi uscite</a:t>
            </a:r>
          </a:p>
        </p:txBody>
      </p:sp>
    </p:spTree>
    <p:extLst>
      <p:ext uri="{BB962C8B-B14F-4D97-AF65-F5344CB8AC3E}">
        <p14:creationId xmlns:p14="http://schemas.microsoft.com/office/powerpoint/2010/main" val="155273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bject 2">
            <a:extLst>
              <a:ext uri="{FF2B5EF4-FFF2-40B4-BE49-F238E27FC236}">
                <a16:creationId xmlns:a16="http://schemas.microsoft.com/office/drawing/2014/main" id="{880CFDA6-6310-8CBC-3923-7F05B5E05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36" y="2901711"/>
            <a:ext cx="3452812" cy="220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5603" name="object 3">
            <a:extLst>
              <a:ext uri="{FF2B5EF4-FFF2-40B4-BE49-F238E27FC236}">
                <a16:creationId xmlns:a16="http://schemas.microsoft.com/office/drawing/2014/main" id="{0CFCD348-6D20-4047-6305-9FB162398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300" y="2471738"/>
            <a:ext cx="5257800" cy="144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25"/>
              </a:spcBef>
            </a:pPr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IDV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7A2F0A0-EC6B-1D35-AF4C-4E321D11F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694849"/>
              </p:ext>
            </p:extLst>
          </p:nvPr>
        </p:nvGraphicFramePr>
        <p:xfrm>
          <a:off x="1189846" y="2901712"/>
          <a:ext cx="3932990" cy="34348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4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729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lang="it-IT" sz="1200" b="1" spc="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568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06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889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spc="25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300</a:t>
                      </a:r>
                      <a:r>
                        <a:rPr lang="de-DE" sz="1200" spc="-6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r>
                        <a:rPr lang="de-DE" sz="1200" spc="3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€</a:t>
                      </a:r>
                      <a:endParaRPr lang="de-DE"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182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568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90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568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903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903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984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579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bject 2">
            <a:extLst>
              <a:ext uri="{FF2B5EF4-FFF2-40B4-BE49-F238E27FC236}">
                <a16:creationId xmlns:a16="http://schemas.microsoft.com/office/drawing/2014/main" id="{5106938E-7065-2691-4325-007E8F83B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388" y="3244850"/>
            <a:ext cx="3451225" cy="22098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24579" name="object 3">
            <a:extLst>
              <a:ext uri="{FF2B5EF4-FFF2-40B4-BE49-F238E27FC236}">
                <a16:creationId xmlns:a16="http://schemas.microsoft.com/office/drawing/2014/main" id="{4C760CE5-D716-A302-6DF1-DCB80A2F6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100" y="2636527"/>
            <a:ext cx="4813300" cy="2286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2065" rIns="0" bIns="0">
            <a:spAutoFit/>
          </a:bodyPr>
          <a:lstStyle>
            <a:lvl1pPr marL="127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1765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it-IT" alt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25"/>
              </a:spcBef>
            </a:pPr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it-IT" altLang="it-IT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pese di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imposte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boll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Finecobank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Deleghe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I24)</a:t>
            </a:r>
          </a:p>
          <a:p>
            <a:pPr algn="ctr" eaLnBrk="1" hangingPunct="1">
              <a:lnSpc>
                <a:spcPct val="101000"/>
              </a:lnSpc>
            </a:pPr>
            <a:endParaRPr lang="de-DE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01000"/>
              </a:lnSpc>
            </a:pP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Spese</a:t>
            </a:r>
            <a:r>
              <a:rPr lang="de-DE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it-IT" b="1" dirty="0" err="1">
                <a:latin typeface="Arial" panose="020B0604020202020204" pitchFamily="34" charset="0"/>
                <a:cs typeface="Arial" panose="020B0604020202020204" pitchFamily="34" charset="0"/>
              </a:rPr>
              <a:t>bancarie</a:t>
            </a: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2418E892-2685-E061-4D6D-12BCDCA36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256191"/>
              </p:ext>
            </p:extLst>
          </p:nvPr>
        </p:nvGraphicFramePr>
        <p:xfrm>
          <a:off x="1259496" y="3063409"/>
          <a:ext cx="3863340" cy="2943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5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5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1250" dirty="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lang="it-IT" sz="1200" b="1" spc="3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0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CONSULENZE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0" dirty="0">
                          <a:latin typeface="Arial"/>
                          <a:cs typeface="Arial"/>
                        </a:rPr>
                        <a:t>CONTRIBUTI E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ASSOCIAZIONI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IMPOSTE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0" dirty="0">
                          <a:latin typeface="Arial"/>
                          <a:cs typeface="Arial"/>
                        </a:rPr>
                        <a:t>BOLLI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de-DE" sz="1200" spc="25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252,68</a:t>
                      </a:r>
                      <a:r>
                        <a:rPr sz="1200" spc="-6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3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€</a:t>
                      </a: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SPESE BANCARIE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de-DE" sz="1200" spc="25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35,15</a:t>
                      </a:r>
                      <a:r>
                        <a:rPr sz="1200" spc="-6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30" dirty="0">
                          <a:highlight>
                            <a:srgbClr val="FFFF00"/>
                          </a:highlight>
                          <a:latin typeface="Arial"/>
                          <a:cs typeface="Arial"/>
                        </a:rPr>
                        <a:t>€</a:t>
                      </a:r>
                      <a:endParaRPr sz="1200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200" b="1" spc="35" dirty="0">
                          <a:latin typeface="Arial"/>
                          <a:cs typeface="Arial"/>
                        </a:rPr>
                        <a:t>RIMBORSO</a:t>
                      </a:r>
                      <a:r>
                        <a:rPr sz="12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35" dirty="0">
                          <a:latin typeface="Arial"/>
                          <a:cs typeface="Arial"/>
                        </a:rPr>
                        <a:t>SPESE</a:t>
                      </a:r>
                      <a:r>
                        <a:rPr sz="12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DOCUMENTATE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74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BORSE DI STUDIO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spc="35" dirty="0">
                          <a:latin typeface="Arial"/>
                          <a:cs typeface="Arial"/>
                        </a:rPr>
                        <a:t>SPESE CONVEGNO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lang="de-DE" sz="1200" b="1" dirty="0">
                          <a:latin typeface="Arial"/>
                          <a:cs typeface="Arial"/>
                        </a:rPr>
                        <a:t>PUBBLICAZIONI</a:t>
                      </a:r>
                      <a:endParaRPr sz="1200" b="1" dirty="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89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b="1" spc="25" dirty="0">
                          <a:latin typeface="Arial"/>
                          <a:cs typeface="Arial"/>
                        </a:rPr>
                        <a:t>Totale uscite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lang="de-DE" sz="1200" b="0" dirty="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A6A6A6"/>
                      </a:solidFill>
                      <a:prstDash val="solid"/>
                    </a:lnL>
                    <a:lnR w="3175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A6A6A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11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3297</TotalTime>
  <Words>916</Words>
  <Application>Microsoft Macintosh PowerPoint</Application>
  <PresentationFormat>Personalizzato</PresentationFormat>
  <Paragraphs>473</Paragraphs>
  <Slides>25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Office Theme</vt:lpstr>
      <vt:lpstr>Assemblea soci  18 ottobre 2024</vt:lpstr>
      <vt:lpstr>Rendiconto 2023 Bilancio consuntivo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Bilancio Preventivo 2024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Assemblea dei soci 14 giugno 2019</dc:title>
  <dc:creator>Joachim</dc:creator>
  <cp:lastModifiedBy>Francesco Rossi</cp:lastModifiedBy>
  <cp:revision>149</cp:revision>
  <cp:lastPrinted>2021-12-30T11:20:33Z</cp:lastPrinted>
  <dcterms:created xsi:type="dcterms:W3CDTF">2020-01-03T08:55:17Z</dcterms:created>
  <dcterms:modified xsi:type="dcterms:W3CDTF">2024-10-05T03:05:07Z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2020-01-03T00:00:00Z</vt:filetime>
  </property>
  <property fmtid="{D5CDD505-2E9C-101B-9397-08002B2CF9AE}" pid="3" name="Creator">
    <vt:lpwstr>Microsoft® Word for Office 365</vt:lpwstr>
  </property>
  <property fmtid="{D5CDD505-2E9C-101B-9397-08002B2CF9AE}" pid="4" name="LastSaved">
    <vt:filetime>2020-01-03T00:00:00Z</vt:filetime>
  </property>
</Properties>
</file>